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4"/>
    <p:sldMasterId id="2147483701" r:id="rId5"/>
  </p:sldMasterIdLst>
  <p:notesMasterIdLst>
    <p:notesMasterId r:id="rId24"/>
  </p:notesMasterIdLst>
  <p:handoutMasterIdLst>
    <p:handoutMasterId r:id="rId25"/>
  </p:handoutMasterIdLst>
  <p:sldIdLst>
    <p:sldId id="258" r:id="rId6"/>
    <p:sldId id="1111" r:id="rId7"/>
    <p:sldId id="1128" r:id="rId8"/>
    <p:sldId id="1134" r:id="rId9"/>
    <p:sldId id="1078" r:id="rId10"/>
    <p:sldId id="1135" r:id="rId11"/>
    <p:sldId id="1129" r:id="rId12"/>
    <p:sldId id="1104" r:id="rId13"/>
    <p:sldId id="1114" r:id="rId14"/>
    <p:sldId id="1130" r:id="rId15"/>
    <p:sldId id="1126" r:id="rId16"/>
    <p:sldId id="1133" r:id="rId17"/>
    <p:sldId id="1132" r:id="rId18"/>
    <p:sldId id="1131" r:id="rId19"/>
    <p:sldId id="1115" r:id="rId20"/>
    <p:sldId id="1122" r:id="rId21"/>
    <p:sldId id="1117" r:id="rId22"/>
    <p:sldId id="1136" r:id="rId23"/>
  </p:sldIdLst>
  <p:sldSz cx="9144000" cy="5715000" type="screen16x10"/>
  <p:notesSz cx="6794500" cy="9906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70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1A9C2-BBDA-4E98-82B3-8D812DCB3AE1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E0EA1-DB34-4AB2-91D9-8DC89EBFF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661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70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E46DF-80DA-419D-86D0-244A5C76A2EA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238250"/>
            <a:ext cx="53467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B3010-55EA-4FB7-81AF-A8C5EA2F8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52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sc.gov.uk/guidance/ai-and-cyber-security-what-you-need-to-know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csc.gov.uk/report/impact-of-ai-on-cyber-threat" TargetMode="External"/><Relationship Id="rId4" Type="http://schemas.openxmlformats.org/officeDocument/2006/relationships/hyperlink" Target="https://www.ncsc.gov.uk/collection/machine-learning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Notes</a:t>
            </a:r>
            <a:r>
              <a:rPr lang="en-GB" baseline="0" dirty="0"/>
              <a:t> for completion:</a:t>
            </a:r>
          </a:p>
          <a:p>
            <a:endParaRPr lang="en-GB" baseline="0" dirty="0"/>
          </a:p>
          <a:p>
            <a:r>
              <a:rPr lang="en-GB" dirty="0"/>
              <a:t>Please ensure the slide deck has the appropriate Protective Marking,</a:t>
            </a:r>
            <a:r>
              <a:rPr lang="en-GB" baseline="0" dirty="0"/>
              <a:t> </a:t>
            </a:r>
            <a:r>
              <a:rPr lang="en-GB" dirty="0"/>
              <a:t>caveats and</a:t>
            </a:r>
            <a:r>
              <a:rPr lang="en-GB" baseline="0" dirty="0"/>
              <a:t> restrictions (</a:t>
            </a:r>
            <a:r>
              <a:rPr lang="en-GB" baseline="0" dirty="0" err="1"/>
              <a:t>eg</a:t>
            </a:r>
            <a:r>
              <a:rPr lang="en-GB" baseline="0" dirty="0"/>
              <a:t> Commercial etc)</a:t>
            </a:r>
          </a:p>
          <a:p>
            <a:r>
              <a:rPr lang="en-GB" baseline="0" dirty="0"/>
              <a:t>Use of the slide deck isn’t mandatory but you must ensure that your review covers the following:</a:t>
            </a:r>
          </a:p>
          <a:p>
            <a:r>
              <a:rPr lang="en-GB" baseline="0" dirty="0"/>
              <a:t>	</a:t>
            </a:r>
            <a:r>
              <a:rPr lang="en-GB" b="1" baseline="0" dirty="0"/>
              <a:t>People:</a:t>
            </a:r>
            <a:endParaRPr lang="en-GB" baseline="0" dirty="0"/>
          </a:p>
          <a:p>
            <a:pPr marL="884682" lvl="2" indent="-171450">
              <a:buFont typeface="Arial" panose="020B0604020202020204" pitchFamily="34" charset="0"/>
              <a:buChar char="•"/>
            </a:pPr>
            <a:r>
              <a:rPr lang="en-GB" baseline="0" dirty="0"/>
              <a:t>Team structure, staffing levels, skills levels, in-third churn</a:t>
            </a:r>
          </a:p>
          <a:p>
            <a:pPr marL="884682" lvl="2" indent="-171450">
              <a:buFont typeface="Arial" panose="020B0604020202020204" pitchFamily="34" charset="0"/>
              <a:buChar char="•"/>
            </a:pPr>
            <a:r>
              <a:rPr lang="en-GB" baseline="0" dirty="0"/>
              <a:t>Staff Survey Response and Actions</a:t>
            </a:r>
          </a:p>
          <a:p>
            <a:pPr marL="713232" marR="0" lvl="2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1" baseline="0" dirty="0"/>
              <a:t>Delivery</a:t>
            </a:r>
          </a:p>
          <a:p>
            <a:pPr marL="884682" marR="0" lvl="2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baseline="0" dirty="0"/>
              <a:t>High level objectives for the year (should link back to NCSC Strategy)</a:t>
            </a:r>
          </a:p>
          <a:p>
            <a:pPr marL="884682" marR="0" lvl="2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baseline="0" dirty="0"/>
              <a:t>Progress this third - Broken down to cover Delivery, Research, Development</a:t>
            </a:r>
          </a:p>
          <a:p>
            <a:pPr marL="713232" marR="0" lvl="2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1" baseline="0" dirty="0"/>
              <a:t>Workbook Dashboard</a:t>
            </a:r>
            <a:r>
              <a:rPr lang="en-GB" b="0" baseline="0" dirty="0"/>
              <a:t> – the Delivery team can create for you to run</a:t>
            </a:r>
            <a:endParaRPr lang="en-GB" b="1" baseline="0" dirty="0"/>
          </a:p>
          <a:p>
            <a:pPr marL="884682" marR="0" lvl="2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11031-1DFB-4C77-9B7A-B20F6FAE46BC}" type="slidenum">
              <a:rPr lang="en-GB" smtClean="0">
                <a:solidFill>
                  <a:prstClr val="black"/>
                </a:solidFill>
              </a:rPr>
              <a:pPr/>
              <a:t>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180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EED1E-A01F-CC07-3DA6-DFAA8AF3D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CE5B3C-9C67-B222-29BF-9E93CEBD72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5B1A1-F3A7-ADE4-C13A-5EE968F23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Notes</a:t>
            </a:r>
            <a:r>
              <a:rPr lang="en-GB" baseline="0" dirty="0"/>
              <a:t> for completion:</a:t>
            </a:r>
          </a:p>
          <a:p>
            <a:endParaRPr lang="en-GB" baseline="0" dirty="0"/>
          </a:p>
          <a:p>
            <a:r>
              <a:rPr lang="en-GB" dirty="0"/>
              <a:t>Please ensure the slide deck has the appropriate Protective Marking,</a:t>
            </a:r>
            <a:r>
              <a:rPr lang="en-GB" baseline="0" dirty="0"/>
              <a:t> </a:t>
            </a:r>
            <a:r>
              <a:rPr lang="en-GB" dirty="0"/>
              <a:t>caveats and</a:t>
            </a:r>
            <a:r>
              <a:rPr lang="en-GB" baseline="0" dirty="0"/>
              <a:t> restrictions (</a:t>
            </a:r>
            <a:r>
              <a:rPr lang="en-GB" baseline="0" dirty="0" err="1"/>
              <a:t>eg</a:t>
            </a:r>
            <a:r>
              <a:rPr lang="en-GB" baseline="0" dirty="0"/>
              <a:t> Commercial etc)</a:t>
            </a:r>
          </a:p>
          <a:p>
            <a:r>
              <a:rPr lang="en-GB" baseline="0" dirty="0"/>
              <a:t>Use of the slide deck isn’t mandatory but you must ensure that your review covers the following:</a:t>
            </a:r>
          </a:p>
          <a:p>
            <a:r>
              <a:rPr lang="en-GB" baseline="0" dirty="0"/>
              <a:t>	</a:t>
            </a:r>
            <a:r>
              <a:rPr lang="en-GB" b="1" baseline="0" dirty="0"/>
              <a:t>People:</a:t>
            </a:r>
            <a:endParaRPr lang="en-GB" baseline="0" dirty="0"/>
          </a:p>
          <a:p>
            <a:pPr marL="884682" lvl="2" indent="-171450">
              <a:buFont typeface="Arial" panose="020B0604020202020204" pitchFamily="34" charset="0"/>
              <a:buChar char="•"/>
            </a:pPr>
            <a:r>
              <a:rPr lang="en-GB" baseline="0" dirty="0"/>
              <a:t>Team structure, staffing levels, skills levels, in-third churn</a:t>
            </a:r>
          </a:p>
          <a:p>
            <a:pPr marL="884682" lvl="2" indent="-171450">
              <a:buFont typeface="Arial" panose="020B0604020202020204" pitchFamily="34" charset="0"/>
              <a:buChar char="•"/>
            </a:pPr>
            <a:r>
              <a:rPr lang="en-GB" baseline="0" dirty="0"/>
              <a:t>Staff Survey Response and Actions</a:t>
            </a:r>
          </a:p>
          <a:p>
            <a:pPr marL="713232" marR="0" lvl="2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1" baseline="0" dirty="0"/>
              <a:t>Delivery</a:t>
            </a:r>
          </a:p>
          <a:p>
            <a:pPr marL="884682" marR="0" lvl="2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baseline="0" dirty="0"/>
              <a:t>High level objectives for the year (should link back to NCSC Strategy)</a:t>
            </a:r>
          </a:p>
          <a:p>
            <a:pPr marL="884682" marR="0" lvl="2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baseline="0" dirty="0"/>
              <a:t>Progress this third - Broken down to cover Delivery, Research, Development</a:t>
            </a:r>
          </a:p>
          <a:p>
            <a:pPr marL="713232" marR="0" lvl="2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1" baseline="0" dirty="0"/>
              <a:t>Workbook Dashboard</a:t>
            </a:r>
            <a:r>
              <a:rPr lang="en-GB" b="0" baseline="0" dirty="0"/>
              <a:t> – the Delivery team can create for you to run</a:t>
            </a:r>
            <a:endParaRPr lang="en-GB" b="1" baseline="0" dirty="0"/>
          </a:p>
          <a:p>
            <a:pPr marL="884682" marR="0" lvl="2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87AB7-E864-3C37-20B6-0355A7A89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11031-1DFB-4C77-9B7A-B20F6FAE46BC}" type="slidenum">
              <a:rPr lang="en-GB" smtClean="0">
                <a:solidFill>
                  <a:prstClr val="black"/>
                </a:solidFill>
              </a:rPr>
              <a:pPr/>
              <a:t>10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117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6F36A-2399-8800-2049-F9C605912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F8E349-745B-ED06-0AE2-52B9CC2858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0EE4B1-6D28-2CB4-E44C-3B4089AEC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C9FC5-E9C8-698C-457A-1362F23ED5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B3010-55EA-4FB7-81AF-A8C5EA2F8CF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231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5FA16-A919-5916-1DEA-E38DFBD71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587B2-3EAF-E562-D2C2-9651133EB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EA162C-3ECA-4C6A-52D3-6B4B30F9F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endParaRPr lang="en-GB" b="0" i="0" dirty="0">
              <a:solidFill>
                <a:srgbClr val="16191F"/>
              </a:solidFill>
              <a:effectLst/>
              <a:latin typeface="Amazon Ember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F21C6-D8F5-BEFA-AE14-8A22CBFD25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21440-3F76-4522-97F6-7D9CEA1AF7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139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68D37-B012-E877-2964-1497BCD31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1255DA-7ECC-31DB-DAC9-0AFDC415B2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0460F0-752D-4BC7-79AB-D71277A83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endParaRPr lang="en-GB" sz="11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100" dirty="0"/>
              <a:t>Other publications: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000" dirty="0">
                <a:solidFill>
                  <a:srgbClr val="005A8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and cyber security: what you need to know</a:t>
            </a:r>
            <a:r>
              <a:rPr lang="en-US" sz="1000" dirty="0">
                <a:solidFill>
                  <a:srgbClr val="005A84"/>
                </a:solidFill>
              </a:rPr>
              <a:t>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000" dirty="0">
                <a:solidFill>
                  <a:srgbClr val="005A8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Principles for the security of machine learning</a:t>
            </a:r>
            <a:endParaRPr lang="en-GB" sz="1000" dirty="0">
              <a:solidFill>
                <a:srgbClr val="005A84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000" dirty="0">
                <a:solidFill>
                  <a:srgbClr val="005A8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near-term impact of AI on the cyber threat</a:t>
            </a:r>
            <a:endParaRPr lang="en-GB" sz="1000" dirty="0">
              <a:solidFill>
                <a:srgbClr val="005A84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sz="1000" dirty="0">
              <a:solidFill>
                <a:srgbClr val="005A84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1000" dirty="0">
                <a:solidFill>
                  <a:srgbClr val="005A84"/>
                </a:solidFill>
              </a:rPr>
              <a:t>Obviously huge amount of guidance on other cyber security topics as well, some of which will overlap with AI – supply chain security, secure software development</a:t>
            </a:r>
          </a:p>
          <a:p>
            <a:endParaRPr lang="en-GB" b="0" i="0" dirty="0">
              <a:solidFill>
                <a:srgbClr val="16191F"/>
              </a:solidFill>
              <a:effectLst/>
              <a:latin typeface="Amazon Ember"/>
            </a:endParaRPr>
          </a:p>
          <a:p>
            <a:endParaRPr lang="en-GB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en-GB" b="0" i="0" dirty="0">
                <a:solidFill>
                  <a:srgbClr val="16191F"/>
                </a:solidFill>
                <a:effectLst/>
                <a:latin typeface="Amazon Ember"/>
              </a:rPr>
              <a:t>Also several blogs and international co-seals</a:t>
            </a:r>
          </a:p>
          <a:p>
            <a:r>
              <a:rPr lang="en-GB" b="0" i="0" dirty="0" err="1">
                <a:solidFill>
                  <a:srgbClr val="16191F"/>
                </a:solidFill>
                <a:effectLst/>
                <a:latin typeface="Amazon Ember"/>
              </a:rPr>
              <a:t>CeTAS</a:t>
            </a:r>
            <a:r>
              <a:rPr lang="en-GB" b="0" i="0" dirty="0">
                <a:solidFill>
                  <a:srgbClr val="16191F"/>
                </a:solidFill>
                <a:effectLst/>
                <a:latin typeface="Amazon Ember"/>
              </a:rPr>
              <a:t> paper on Standards in AI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89FF3-90D1-FC5A-2175-120A9BF35B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21440-3F76-4522-97F6-7D9CEA1AF78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158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09B87-6ED3-F844-2B5E-6F0655681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061433-3E13-29AE-28EC-1BC5E4437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C02D5F-C3D3-409B-1822-06D042E44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pictures please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Notes</a:t>
            </a:r>
            <a:r>
              <a:rPr lang="en-GB" baseline="0" dirty="0"/>
              <a:t> for completion:</a:t>
            </a:r>
          </a:p>
          <a:p>
            <a:endParaRPr lang="en-GB" baseline="0" dirty="0"/>
          </a:p>
          <a:p>
            <a:r>
              <a:rPr lang="en-GB" dirty="0"/>
              <a:t>Please ensure the slide deck has the appropriate Protective Marking,</a:t>
            </a:r>
            <a:r>
              <a:rPr lang="en-GB" baseline="0" dirty="0"/>
              <a:t> </a:t>
            </a:r>
            <a:r>
              <a:rPr lang="en-GB" dirty="0"/>
              <a:t>caveats and</a:t>
            </a:r>
            <a:r>
              <a:rPr lang="en-GB" baseline="0" dirty="0"/>
              <a:t> restrictions (</a:t>
            </a:r>
            <a:r>
              <a:rPr lang="en-GB" baseline="0" dirty="0" err="1"/>
              <a:t>eg</a:t>
            </a:r>
            <a:r>
              <a:rPr lang="en-GB" baseline="0" dirty="0"/>
              <a:t> Commercial etc)</a:t>
            </a:r>
          </a:p>
          <a:p>
            <a:r>
              <a:rPr lang="en-GB" baseline="0" dirty="0"/>
              <a:t>Use of the slide deck isn’t mandatory but you must ensure that your review covers the following:</a:t>
            </a:r>
          </a:p>
          <a:p>
            <a:r>
              <a:rPr lang="en-GB" baseline="0" dirty="0"/>
              <a:t>	</a:t>
            </a:r>
            <a:r>
              <a:rPr lang="en-GB" b="1" baseline="0" dirty="0"/>
              <a:t>People:</a:t>
            </a:r>
            <a:endParaRPr lang="en-GB" baseline="0" dirty="0"/>
          </a:p>
          <a:p>
            <a:pPr marL="884682" lvl="2" indent="-171450">
              <a:buFont typeface="Arial" panose="020B0604020202020204" pitchFamily="34" charset="0"/>
              <a:buChar char="•"/>
            </a:pPr>
            <a:r>
              <a:rPr lang="en-GB" baseline="0" dirty="0"/>
              <a:t>Team structure, staffing levels, skills levels, in-third churn</a:t>
            </a:r>
          </a:p>
          <a:p>
            <a:pPr marL="884682" lvl="2" indent="-171450">
              <a:buFont typeface="Arial" panose="020B0604020202020204" pitchFamily="34" charset="0"/>
              <a:buChar char="•"/>
            </a:pPr>
            <a:r>
              <a:rPr lang="en-GB" baseline="0" dirty="0"/>
              <a:t>Staff Survey Response and Actions</a:t>
            </a:r>
          </a:p>
          <a:p>
            <a:pPr marL="713232" marR="0" lvl="2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1" baseline="0" dirty="0"/>
              <a:t>Delivery</a:t>
            </a:r>
          </a:p>
          <a:p>
            <a:pPr marL="884682" marR="0" lvl="2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baseline="0" dirty="0"/>
              <a:t>High level objectives for the year (should link back to NCSC Strategy)</a:t>
            </a:r>
          </a:p>
          <a:p>
            <a:pPr marL="884682" marR="0" lvl="2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baseline="0" dirty="0"/>
              <a:t>Progress this third - Broken down to cover Delivery, Research, Development</a:t>
            </a:r>
          </a:p>
          <a:p>
            <a:pPr marL="713232" marR="0" lvl="2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1" baseline="0" dirty="0"/>
              <a:t>Workbook Dashboard</a:t>
            </a:r>
            <a:r>
              <a:rPr lang="en-GB" b="0" baseline="0" dirty="0"/>
              <a:t> – the Delivery team can create for you to run</a:t>
            </a:r>
            <a:endParaRPr lang="en-GB" b="1" baseline="0" dirty="0"/>
          </a:p>
          <a:p>
            <a:pPr marL="884682" marR="0" lvl="2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91F6F-4E3E-8666-F487-571947E81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11031-1DFB-4C77-9B7A-B20F6FAE46BC}" type="slidenum">
              <a:rPr lang="en-GB" smtClean="0">
                <a:solidFill>
                  <a:prstClr val="black"/>
                </a:solidFill>
              </a:rPr>
              <a:pPr/>
              <a:t>14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054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B3010-55EA-4FB7-81AF-A8C5EA2F8CF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128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B3010-55EA-4FB7-81AF-A8C5EA2F8CF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844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B3010-55EA-4FB7-81AF-A8C5EA2F8CF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889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52813-A620-2A77-2990-E2788E83E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4EF22-CA21-6227-D72E-FD4464C93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0E9B7-95F3-A365-4854-19804387F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pictures please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Notes</a:t>
            </a:r>
            <a:r>
              <a:rPr lang="en-GB" baseline="0" dirty="0"/>
              <a:t> for completion:</a:t>
            </a:r>
          </a:p>
          <a:p>
            <a:endParaRPr lang="en-GB" baseline="0" dirty="0"/>
          </a:p>
          <a:p>
            <a:r>
              <a:rPr lang="en-GB" dirty="0"/>
              <a:t>Please ensure the slide deck has the appropriate Protective Marking,</a:t>
            </a:r>
            <a:r>
              <a:rPr lang="en-GB" baseline="0" dirty="0"/>
              <a:t> </a:t>
            </a:r>
            <a:r>
              <a:rPr lang="en-GB" dirty="0"/>
              <a:t>caveats and</a:t>
            </a:r>
            <a:r>
              <a:rPr lang="en-GB" baseline="0" dirty="0"/>
              <a:t> restrictions (</a:t>
            </a:r>
            <a:r>
              <a:rPr lang="en-GB" baseline="0" dirty="0" err="1"/>
              <a:t>eg</a:t>
            </a:r>
            <a:r>
              <a:rPr lang="en-GB" baseline="0" dirty="0"/>
              <a:t> Commercial etc)</a:t>
            </a:r>
          </a:p>
          <a:p>
            <a:r>
              <a:rPr lang="en-GB" baseline="0" dirty="0"/>
              <a:t>Use of the slide deck isn’t mandatory but you must ensure that your review covers the following:</a:t>
            </a:r>
          </a:p>
          <a:p>
            <a:r>
              <a:rPr lang="en-GB" baseline="0" dirty="0"/>
              <a:t>	</a:t>
            </a:r>
            <a:r>
              <a:rPr lang="en-GB" b="1" baseline="0" dirty="0"/>
              <a:t>People:</a:t>
            </a:r>
            <a:endParaRPr lang="en-GB" baseline="0" dirty="0"/>
          </a:p>
          <a:p>
            <a:pPr marL="884682" lvl="2" indent="-171450">
              <a:buFont typeface="Arial" panose="020B0604020202020204" pitchFamily="34" charset="0"/>
              <a:buChar char="•"/>
            </a:pPr>
            <a:r>
              <a:rPr lang="en-GB" baseline="0" dirty="0"/>
              <a:t>Team structure, staffing levels, skills levels, in-third churn</a:t>
            </a:r>
          </a:p>
          <a:p>
            <a:pPr marL="884682" lvl="2" indent="-171450">
              <a:buFont typeface="Arial" panose="020B0604020202020204" pitchFamily="34" charset="0"/>
              <a:buChar char="•"/>
            </a:pPr>
            <a:r>
              <a:rPr lang="en-GB" baseline="0" dirty="0"/>
              <a:t>Staff Survey Response and Actions</a:t>
            </a:r>
          </a:p>
          <a:p>
            <a:pPr marL="713232" marR="0" lvl="2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1" baseline="0" dirty="0"/>
              <a:t>Delivery</a:t>
            </a:r>
          </a:p>
          <a:p>
            <a:pPr marL="884682" marR="0" lvl="2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baseline="0" dirty="0"/>
              <a:t>High level objectives for the year (should link back to NCSC Strategy)</a:t>
            </a:r>
          </a:p>
          <a:p>
            <a:pPr marL="884682" marR="0" lvl="2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baseline="0" dirty="0"/>
              <a:t>Progress this third - Broken down to cover Delivery, Research, Development</a:t>
            </a:r>
          </a:p>
          <a:p>
            <a:pPr marL="713232" marR="0" lvl="2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1" baseline="0" dirty="0"/>
              <a:t>Workbook Dashboard</a:t>
            </a:r>
            <a:r>
              <a:rPr lang="en-GB" b="0" baseline="0" dirty="0"/>
              <a:t> – the Delivery team can create for you to run</a:t>
            </a:r>
            <a:endParaRPr lang="en-GB" b="1" baseline="0" dirty="0"/>
          </a:p>
          <a:p>
            <a:pPr marL="884682" marR="0" lvl="2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700A1-323A-2A9A-934E-7679494BA2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11031-1DFB-4C77-9B7A-B20F6FAE46BC}" type="slidenum">
              <a:rPr lang="en-GB" smtClean="0">
                <a:solidFill>
                  <a:prstClr val="black"/>
                </a:solidFill>
              </a:rPr>
              <a:pPr/>
              <a:t>18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668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B3010-55EA-4FB7-81AF-A8C5EA2F8CF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539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CAEB7-570C-D00F-FD9F-AD6017852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B814EC-0BFC-EB98-048E-64A544F69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D22B42-40C4-EA38-50F2-4A252D3E4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4682" marR="0" lvl="2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FAFDF-8A32-1BF2-8AE5-2C56B56B39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11031-1DFB-4C77-9B7A-B20F6FAE46BC}" type="slidenum">
              <a:rPr lang="en-GB" smtClean="0">
                <a:solidFill>
                  <a:prstClr val="black"/>
                </a:solidFill>
              </a:rPr>
              <a:pPr/>
              <a:t>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16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15C34-708E-415B-3269-0B63315EF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5A548-B4E6-BF47-D012-CFEF138AE5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CE2AB9-65CA-BADF-7E12-9F293B7D3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5CB5F-2D83-2CF4-3DAB-203534A85D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B3010-55EA-4FB7-81AF-A8C5EA2F8CF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824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B3010-55EA-4FB7-81AF-A8C5EA2F8CF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796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2B4DA-B8A2-5120-E325-6A56D211A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B00D50-9941-27EE-96DC-D0D7BB392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B056C0-DCAD-23F3-C8BB-83EE106C2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6C0E6-9CD2-1D58-574B-14D2B9A7B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B3010-55EA-4FB7-81AF-A8C5EA2F8CF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734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FC721-E4D9-C97C-72A0-BC68DE9F7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46B42C-28B9-05FE-600A-824979CAC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8F68C-B43E-A99A-EAF8-D614E85BF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Notes</a:t>
            </a:r>
            <a:r>
              <a:rPr lang="en-GB" baseline="0" dirty="0"/>
              <a:t> for completion:</a:t>
            </a:r>
          </a:p>
          <a:p>
            <a:endParaRPr lang="en-GB" baseline="0" dirty="0"/>
          </a:p>
          <a:p>
            <a:r>
              <a:rPr lang="en-GB" dirty="0"/>
              <a:t>Please ensure the slide deck has the appropriate Protective Marking,</a:t>
            </a:r>
            <a:r>
              <a:rPr lang="en-GB" baseline="0" dirty="0"/>
              <a:t> </a:t>
            </a:r>
            <a:r>
              <a:rPr lang="en-GB" dirty="0"/>
              <a:t>caveats and</a:t>
            </a:r>
            <a:r>
              <a:rPr lang="en-GB" baseline="0" dirty="0"/>
              <a:t> restrictions (</a:t>
            </a:r>
            <a:r>
              <a:rPr lang="en-GB" baseline="0" dirty="0" err="1"/>
              <a:t>eg</a:t>
            </a:r>
            <a:r>
              <a:rPr lang="en-GB" baseline="0" dirty="0"/>
              <a:t> Commercial etc)</a:t>
            </a:r>
          </a:p>
          <a:p>
            <a:r>
              <a:rPr lang="en-GB" baseline="0" dirty="0"/>
              <a:t>Use of the slide deck isn’t mandatory but you must ensure that your review covers the following:</a:t>
            </a:r>
          </a:p>
          <a:p>
            <a:r>
              <a:rPr lang="en-GB" baseline="0" dirty="0"/>
              <a:t>	</a:t>
            </a:r>
            <a:r>
              <a:rPr lang="en-GB" b="1" baseline="0" dirty="0"/>
              <a:t>People:</a:t>
            </a:r>
            <a:endParaRPr lang="en-GB" baseline="0" dirty="0"/>
          </a:p>
          <a:p>
            <a:pPr marL="884682" lvl="2" indent="-171450">
              <a:buFont typeface="Arial" panose="020B0604020202020204" pitchFamily="34" charset="0"/>
              <a:buChar char="•"/>
            </a:pPr>
            <a:r>
              <a:rPr lang="en-GB" baseline="0" dirty="0"/>
              <a:t>Team structure, staffing levels, skills levels, in-third churn</a:t>
            </a:r>
          </a:p>
          <a:p>
            <a:pPr marL="884682" lvl="2" indent="-171450">
              <a:buFont typeface="Arial" panose="020B0604020202020204" pitchFamily="34" charset="0"/>
              <a:buChar char="•"/>
            </a:pPr>
            <a:r>
              <a:rPr lang="en-GB" baseline="0" dirty="0"/>
              <a:t>Staff Survey Response and Actions</a:t>
            </a:r>
          </a:p>
          <a:p>
            <a:pPr marL="713232" marR="0" lvl="2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1" baseline="0" dirty="0"/>
              <a:t>Delivery</a:t>
            </a:r>
          </a:p>
          <a:p>
            <a:pPr marL="884682" marR="0" lvl="2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baseline="0" dirty="0"/>
              <a:t>High level objectives for the year (should link back to NCSC Strategy)</a:t>
            </a:r>
          </a:p>
          <a:p>
            <a:pPr marL="884682" marR="0" lvl="2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baseline="0" dirty="0"/>
              <a:t>Progress this third - Broken down to cover Delivery, Research, Development</a:t>
            </a:r>
          </a:p>
          <a:p>
            <a:pPr marL="713232" marR="0" lvl="2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1" baseline="0" dirty="0"/>
              <a:t>Workbook Dashboard</a:t>
            </a:r>
            <a:r>
              <a:rPr lang="en-GB" b="0" baseline="0" dirty="0"/>
              <a:t> – the Delivery team can create for you to run</a:t>
            </a:r>
            <a:endParaRPr lang="en-GB" b="1" baseline="0" dirty="0"/>
          </a:p>
          <a:p>
            <a:pPr marL="884682" marR="0" lvl="2" indent="-17145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CF5B7-2E75-1FBC-BCC9-A09D46E33B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11031-1DFB-4C77-9B7A-B20F6FAE46BC}" type="slidenum">
              <a:rPr lang="en-GB" smtClean="0">
                <a:solidFill>
                  <a:prstClr val="black"/>
                </a:solidFill>
              </a:rPr>
              <a:pPr/>
              <a:t>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518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Probably don’t need this slide for this audience – but just a bit of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B3010-55EA-4FB7-81AF-A8C5EA2F8CF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033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400"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3B42-011C-4E18-963B-C438FCFEC74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008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792789"/>
            <a:ext cx="9144000" cy="4914517"/>
          </a:xfrm>
          <a:prstGeom prst="rect">
            <a:avLst/>
          </a:prstGeom>
          <a:solidFill>
            <a:srgbClr val="05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013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585" y="1806541"/>
            <a:ext cx="8250656" cy="1857685"/>
          </a:xfrm>
        </p:spPr>
        <p:txBody>
          <a:bodyPr anchor="b">
            <a:normAutofit/>
          </a:bodyPr>
          <a:lstStyle>
            <a:lvl1pPr algn="l">
              <a:defRPr sz="28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585" y="3750068"/>
            <a:ext cx="8250656" cy="1483668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85FEF94-F908-9441-D8AD-22D5C0294E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17124" y="-85112"/>
            <a:ext cx="1466720" cy="82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05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minimal use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013">
              <a:solidFill>
                <a:prstClr val="white"/>
              </a:solidFill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5429C47-E25D-88B3-A5D4-1FC4FA228B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17124" y="-85112"/>
            <a:ext cx="1466720" cy="82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13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1"/>
              <a:t>Click here to add Title</a:t>
            </a:r>
            <a:br>
              <a:rPr lang="en-CA" noProof="1"/>
            </a:br>
            <a:r>
              <a:rPr lang="en-CA" noProof="1"/>
              <a:t>(Bullet Points slide)</a:t>
            </a:r>
            <a:endParaRPr lang="en-CA"/>
          </a:p>
        </p:txBody>
      </p:sp>
      <p:sp>
        <p:nvSpPr>
          <p:cNvPr id="7" name="Espace réservé du contenu 5"/>
          <p:cNvSpPr>
            <a:spLocks noGrp="1"/>
          </p:cNvSpPr>
          <p:nvPr>
            <p:ph sz="quarter" idx="13" hasCustomPrompt="1"/>
          </p:nvPr>
        </p:nvSpPr>
        <p:spPr>
          <a:xfrm>
            <a:off x="683568" y="1140001"/>
            <a:ext cx="3737621" cy="3574574"/>
          </a:xfrm>
          <a:prstGeom prst="rect">
            <a:avLst/>
          </a:prstGeom>
        </p:spPr>
        <p:txBody>
          <a:bodyPr/>
          <a:lstStyle>
            <a:lvl2pPr>
              <a:defRPr baseline="0"/>
            </a:lvl2pPr>
            <a:lvl3pPr marL="132300" indent="-132300">
              <a:buFont typeface="Arial" panose="020B0604020202020204" pitchFamily="34" charset="0"/>
              <a:buChar char="•"/>
              <a:defRPr baseline="0"/>
            </a:lvl3pPr>
            <a:lvl4pPr marL="258366" indent="-128588">
              <a:buFont typeface="Arial" panose="020B0604020202020204" pitchFamily="34" charset="0"/>
              <a:buChar char="•"/>
              <a:defRPr baseline="0"/>
            </a:lvl4pPr>
            <a:lvl5pPr marL="388144" indent="-12977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CA"/>
              <a:t>Click here to add subtitle</a:t>
            </a:r>
          </a:p>
          <a:p>
            <a:pPr lvl="1"/>
            <a:r>
              <a:rPr lang="en-CA"/>
              <a:t>Normal text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4" hasCustomPrompt="1"/>
          </p:nvPr>
        </p:nvSpPr>
        <p:spPr>
          <a:xfrm>
            <a:off x="4735514" y="1140001"/>
            <a:ext cx="3737621" cy="3574574"/>
          </a:xfrm>
          <a:prstGeom prst="rect">
            <a:avLst/>
          </a:prstGeom>
        </p:spPr>
        <p:txBody>
          <a:bodyPr/>
          <a:lstStyle>
            <a:lvl2pPr>
              <a:defRPr baseline="0"/>
            </a:lvl2pPr>
            <a:lvl3pPr marL="132300" indent="-132300">
              <a:buFont typeface="Arial" panose="020B0604020202020204" pitchFamily="34" charset="0"/>
              <a:buChar char="•"/>
              <a:defRPr baseline="0"/>
            </a:lvl3pPr>
            <a:lvl4pPr marL="258366" indent="-128588">
              <a:buFont typeface="Arial" panose="020B0604020202020204" pitchFamily="34" charset="0"/>
              <a:buChar char="•"/>
              <a:defRPr baseline="0"/>
            </a:lvl4pPr>
            <a:lvl5pPr marL="388144" indent="-12977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CA"/>
              <a:t>Click here to add subtitle</a:t>
            </a:r>
          </a:p>
          <a:p>
            <a:pPr lvl="1"/>
            <a:r>
              <a:rPr lang="en-CA"/>
              <a:t>Normal text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05465" y="5401006"/>
            <a:ext cx="359024" cy="15813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600" baseline="0">
                <a:solidFill>
                  <a:schemeClr val="tx2"/>
                </a:solidFill>
                <a:latin typeface="Arial" pitchFamily="34" charset="0"/>
              </a:defRPr>
            </a:lvl1pPr>
          </a:lstStyle>
          <a:p>
            <a:fld id="{8E9205E6-0D8F-4FE6-AE74-F8DC77F0BF6E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83568" y="5237010"/>
            <a:ext cx="3822070" cy="1639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</a:defRPr>
            </a:lvl1pPr>
          </a:lstStyle>
          <a:p>
            <a:r>
              <a:rPr lang="en-CA"/>
              <a:t>OFFICIAL</a:t>
            </a:r>
          </a:p>
        </p:txBody>
      </p:sp>
    </p:spTree>
    <p:extLst>
      <p:ext uri="{BB962C8B-B14F-4D97-AF65-F5344CB8AC3E}">
        <p14:creationId xmlns:p14="http://schemas.microsoft.com/office/powerpoint/2010/main" val="2043242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87680"/>
            <a:ext cx="7290054" cy="124968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1905000"/>
            <a:ext cx="3566160" cy="33528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905000"/>
            <a:ext cx="3566160" cy="33528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32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257175" indent="0">
              <a:spcBef>
                <a:spcPts val="0"/>
              </a:spcBef>
              <a:buNone/>
              <a:defRPr/>
            </a:lvl2pPr>
            <a:lvl3pPr marL="514350" indent="0">
              <a:spcBef>
                <a:spcPts val="0"/>
              </a:spcBef>
              <a:buNone/>
              <a:defRPr/>
            </a:lvl3pPr>
            <a:lvl4pPr marL="771525" indent="0">
              <a:spcBef>
                <a:spcPts val="0"/>
              </a:spcBef>
              <a:buNone/>
              <a:defRPr/>
            </a:lvl4pPr>
            <a:lvl5pPr marL="102870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4472C4">
                    <a:lumMod val="40000"/>
                    <a:lumOff val="60000"/>
                  </a:srgbClr>
                </a:solidFill>
              </a:rPr>
              <a:t>Presentation title, other message and/or classification (edit using header and footer on Insert tab)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7DDAE8-BD52-4C1A-8309-1A4391C014AD}" type="slidenum">
              <a:rPr lang="en-GB" smtClean="0">
                <a:solidFill>
                  <a:srgbClr val="4472C4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GB">
              <a:solidFill>
                <a:srgbClr val="4472C4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747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257175" indent="0">
              <a:spcBef>
                <a:spcPts val="0"/>
              </a:spcBef>
              <a:buNone/>
              <a:defRPr/>
            </a:lvl2pPr>
            <a:lvl3pPr marL="514350" indent="0">
              <a:spcBef>
                <a:spcPts val="0"/>
              </a:spcBef>
              <a:buNone/>
              <a:defRPr/>
            </a:lvl3pPr>
            <a:lvl4pPr marL="771525" indent="0">
              <a:spcBef>
                <a:spcPts val="0"/>
              </a:spcBef>
              <a:buNone/>
              <a:defRPr/>
            </a:lvl4pPr>
            <a:lvl5pPr marL="102870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>
                <a:solidFill>
                  <a:srgbClr val="4472C4">
                    <a:lumMod val="40000"/>
                    <a:lumOff val="60000"/>
                  </a:srgbClr>
                </a:solidFill>
              </a:rPr>
              <a:t>OFFICIAL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7DDAE8-BD52-4C1A-8309-1A4391C014AD}" type="slidenum">
              <a:rPr lang="en-GB" smtClean="0">
                <a:solidFill>
                  <a:srgbClr val="4472C4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GB">
              <a:solidFill>
                <a:srgbClr val="4472C4">
                  <a:lumMod val="40000"/>
                  <a:lumOff val="60000"/>
                </a:srgbClr>
              </a:solidFill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BD4B7EB-30BC-20AA-34C0-CA68D97D0A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17124" y="-85112"/>
            <a:ext cx="1466720" cy="82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32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338"/>
              </a:spcAft>
              <a:defRPr/>
            </a:lvl1pPr>
            <a:lvl2pPr>
              <a:spcBef>
                <a:spcPts val="0"/>
              </a:spcBef>
              <a:spcAft>
                <a:spcPts val="338"/>
              </a:spcAft>
              <a:defRPr/>
            </a:lvl2pPr>
            <a:lvl3pPr>
              <a:spcBef>
                <a:spcPts val="0"/>
              </a:spcBef>
              <a:spcAft>
                <a:spcPts val="338"/>
              </a:spcAft>
              <a:defRPr/>
            </a:lvl3pPr>
            <a:lvl4pPr>
              <a:spcBef>
                <a:spcPts val="0"/>
              </a:spcBef>
              <a:spcAft>
                <a:spcPts val="338"/>
              </a:spcAft>
              <a:defRPr/>
            </a:lvl4pPr>
            <a:lvl5pPr>
              <a:spcBef>
                <a:spcPts val="0"/>
              </a:spcBef>
              <a:spcAft>
                <a:spcPts val="338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4472C4">
                    <a:lumMod val="40000"/>
                    <a:lumOff val="60000"/>
                  </a:srgbClr>
                </a:solidFill>
              </a:rPr>
              <a:t>OFFICIAL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7DDAE8-BD52-4C1A-8309-1A4391C014AD}" type="slidenum">
              <a:rPr lang="en-GB" smtClean="0">
                <a:solidFill>
                  <a:srgbClr val="4472C4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GB">
              <a:solidFill>
                <a:srgbClr val="4472C4">
                  <a:lumMod val="40000"/>
                  <a:lumOff val="60000"/>
                </a:srgbClr>
              </a:solidFill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E98B308-5CE6-C19A-5E5E-B58A758135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17124" y="-85112"/>
            <a:ext cx="1466720" cy="82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74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68" y="862062"/>
            <a:ext cx="8707856" cy="436165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38"/>
              </a:spcAft>
              <a:buNone/>
              <a:defRPr/>
            </a:lvl1pPr>
            <a:lvl2pPr marL="257175" indent="0">
              <a:lnSpc>
                <a:spcPct val="90000"/>
              </a:lnSpc>
              <a:spcBef>
                <a:spcPts val="0"/>
              </a:spcBef>
              <a:spcAft>
                <a:spcPts val="338"/>
              </a:spcAft>
              <a:buNone/>
              <a:defRPr/>
            </a:lvl2pPr>
            <a:lvl3pPr marL="514350" indent="0">
              <a:lnSpc>
                <a:spcPct val="90000"/>
              </a:lnSpc>
              <a:spcBef>
                <a:spcPts val="0"/>
              </a:spcBef>
              <a:spcAft>
                <a:spcPts val="338"/>
              </a:spcAft>
              <a:buNone/>
              <a:defRPr/>
            </a:lvl3pPr>
            <a:lvl4pPr marL="771525" indent="0">
              <a:lnSpc>
                <a:spcPct val="90000"/>
              </a:lnSpc>
              <a:spcBef>
                <a:spcPts val="0"/>
              </a:spcBef>
              <a:spcAft>
                <a:spcPts val="338"/>
              </a:spcAft>
              <a:buNone/>
              <a:defRPr/>
            </a:lvl4pPr>
            <a:lvl5pPr marL="1028700" indent="0">
              <a:lnSpc>
                <a:spcPct val="90000"/>
              </a:lnSpc>
              <a:spcBef>
                <a:spcPts val="0"/>
              </a:spcBef>
              <a:spcAft>
                <a:spcPts val="338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4472C4">
                    <a:lumMod val="40000"/>
                    <a:lumOff val="60000"/>
                  </a:srgbClr>
                </a:solidFill>
              </a:rPr>
              <a:t>OFFICIAL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7DDAE8-BD52-4C1A-8309-1A4391C014AD}" type="slidenum">
              <a:rPr lang="en-GB" smtClean="0">
                <a:solidFill>
                  <a:srgbClr val="4472C4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GB">
              <a:solidFill>
                <a:srgbClr val="4472C4">
                  <a:lumMod val="40000"/>
                  <a:lumOff val="60000"/>
                </a:srgbClr>
              </a:solidFill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C8A0C42-33F4-B6A6-B034-0BBE9EDB78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17124" y="-85112"/>
            <a:ext cx="1466720" cy="82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44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68" y="873304"/>
            <a:ext cx="8707856" cy="435040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338"/>
              </a:spcAft>
              <a:defRPr/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338"/>
              </a:spcAft>
              <a:defRPr/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338"/>
              </a:spcAft>
              <a:defRPr/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338"/>
              </a:spcAft>
              <a:defRPr/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338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4472C4">
                    <a:lumMod val="40000"/>
                    <a:lumOff val="60000"/>
                  </a:srgbClr>
                </a:solidFill>
              </a:rPr>
              <a:t>OFFICIAL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7DDAE8-BD52-4C1A-8309-1A4391C014AD}" type="slidenum">
              <a:rPr lang="en-GB" smtClean="0">
                <a:solidFill>
                  <a:srgbClr val="4472C4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GB">
              <a:solidFill>
                <a:srgbClr val="4472C4">
                  <a:lumMod val="40000"/>
                  <a:lumOff val="60000"/>
                </a:srgbClr>
              </a:solidFill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197D01F-530D-2B6B-1628-40537F978C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17124" y="-85112"/>
            <a:ext cx="1466720" cy="82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51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70" y="880519"/>
            <a:ext cx="4223084" cy="5013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70" y="1446944"/>
            <a:ext cx="4223084" cy="377676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257175" indent="0">
              <a:spcBef>
                <a:spcPts val="0"/>
              </a:spcBef>
              <a:buNone/>
              <a:defRPr/>
            </a:lvl2pPr>
            <a:lvl3pPr marL="514350" indent="0">
              <a:spcBef>
                <a:spcPts val="0"/>
              </a:spcBef>
              <a:buNone/>
              <a:defRPr/>
            </a:lvl3pPr>
            <a:lvl4pPr marL="771525" indent="0">
              <a:spcBef>
                <a:spcPts val="0"/>
              </a:spcBef>
              <a:buNone/>
              <a:defRPr/>
            </a:lvl4pPr>
            <a:lvl5pPr marL="102870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656536" y="880521"/>
            <a:ext cx="4276725" cy="434367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>
                <a:solidFill>
                  <a:srgbClr val="4472C4">
                    <a:lumMod val="40000"/>
                    <a:lumOff val="60000"/>
                  </a:srgbClr>
                </a:solidFill>
              </a:rPr>
              <a:t>OFFICIAL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17DDAE8-BD52-4C1A-8309-1A4391C014AD}" type="slidenum">
              <a:rPr lang="en-GB" smtClean="0">
                <a:solidFill>
                  <a:srgbClr val="4472C4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GB">
              <a:solidFill>
                <a:srgbClr val="4472C4">
                  <a:lumMod val="40000"/>
                  <a:lumOff val="60000"/>
                </a:srgbClr>
              </a:solidFill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4C4A015-79D3-0368-5344-FD982A4D68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17124" y="-85112"/>
            <a:ext cx="1466720" cy="82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70" y="881866"/>
            <a:ext cx="4223084" cy="434184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257175" indent="0">
              <a:spcBef>
                <a:spcPts val="0"/>
              </a:spcBef>
              <a:buNone/>
              <a:defRPr/>
            </a:lvl2pPr>
            <a:lvl3pPr marL="514350" indent="0">
              <a:spcBef>
                <a:spcPts val="0"/>
              </a:spcBef>
              <a:buNone/>
              <a:defRPr/>
            </a:lvl3pPr>
            <a:lvl4pPr marL="771525" indent="0">
              <a:spcBef>
                <a:spcPts val="0"/>
              </a:spcBef>
              <a:buNone/>
              <a:defRPr/>
            </a:lvl4pPr>
            <a:lvl5pPr marL="102870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16568" y="5371069"/>
            <a:ext cx="8298782" cy="304271"/>
          </a:xfrm>
          <a:prstGeom prst="rect">
            <a:avLst/>
          </a:prstGeom>
        </p:spPr>
        <p:txBody>
          <a:bodyPr/>
          <a:lstStyle/>
          <a:p>
            <a:r>
              <a:rPr lang="en-GB">
                <a:solidFill>
                  <a:srgbClr val="4472C4">
                    <a:lumMod val="40000"/>
                    <a:lumOff val="60000"/>
                  </a:srgbClr>
                </a:solidFill>
              </a:rPr>
              <a:t>OFFICIAL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656536" y="881866"/>
            <a:ext cx="4276725" cy="4342333"/>
          </a:xfrm>
        </p:spPr>
        <p:txBody>
          <a:bodyPr/>
          <a:lstStyle/>
          <a:p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7DDAE8-BD52-4C1A-8309-1A4391C014AD}" type="slidenum">
              <a:rPr lang="en-GB" smtClean="0">
                <a:solidFill>
                  <a:srgbClr val="4472C4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GB">
              <a:solidFill>
                <a:srgbClr val="4472C4">
                  <a:lumMod val="40000"/>
                  <a:lumOff val="60000"/>
                </a:srgbClr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182947C-92C2-9728-27F7-DFAB22EEBD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17124" y="-85112"/>
            <a:ext cx="1466720" cy="82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9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16570" y="923637"/>
            <a:ext cx="8716691" cy="430056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>
                <a:solidFill>
                  <a:srgbClr val="4472C4">
                    <a:lumMod val="40000"/>
                    <a:lumOff val="60000"/>
                  </a:srgbClr>
                </a:solidFill>
              </a:rPr>
              <a:t>OFFICIAL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17DDAE8-BD52-4C1A-8309-1A4391C014AD}" type="slidenum">
              <a:rPr lang="en-GB" smtClean="0">
                <a:solidFill>
                  <a:srgbClr val="4472C4">
                    <a:lumMod val="40000"/>
                    <a:lumOff val="60000"/>
                  </a:srgbClr>
                </a:solidFill>
              </a:rPr>
              <a:pPr/>
              <a:t>‹#›</a:t>
            </a:fld>
            <a:endParaRPr lang="en-GB">
              <a:solidFill>
                <a:srgbClr val="4472C4">
                  <a:lumMod val="40000"/>
                  <a:lumOff val="60000"/>
                </a:srgbClr>
              </a:solidFill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963F5DC-E97E-6AC3-931D-6A7E9076D1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17124" y="-85112"/>
            <a:ext cx="1466720" cy="82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2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791145"/>
            <a:ext cx="9144000" cy="4923855"/>
          </a:xfrm>
          <a:prstGeom prst="rect">
            <a:avLst/>
          </a:prstGeom>
          <a:solidFill>
            <a:srgbClr val="05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013">
              <a:solidFill>
                <a:prstClr val="white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16568" y="1049731"/>
            <a:ext cx="8707856" cy="4422816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38"/>
              </a:spcAft>
              <a:buNone/>
              <a:defRPr sz="2025">
                <a:solidFill>
                  <a:schemeClr val="bg1"/>
                </a:solidFill>
              </a:defRPr>
            </a:lvl1pPr>
            <a:lvl2pPr marL="257175" indent="0">
              <a:lnSpc>
                <a:spcPct val="90000"/>
              </a:lnSpc>
              <a:spcBef>
                <a:spcPts val="0"/>
              </a:spcBef>
              <a:spcAft>
                <a:spcPts val="338"/>
              </a:spcAft>
              <a:buNone/>
              <a:defRPr/>
            </a:lvl2pPr>
            <a:lvl3pPr marL="514350" indent="0">
              <a:lnSpc>
                <a:spcPct val="90000"/>
              </a:lnSpc>
              <a:spcBef>
                <a:spcPts val="0"/>
              </a:spcBef>
              <a:spcAft>
                <a:spcPts val="338"/>
              </a:spcAft>
              <a:buNone/>
              <a:defRPr/>
            </a:lvl3pPr>
            <a:lvl4pPr marL="771525" indent="0">
              <a:lnSpc>
                <a:spcPct val="90000"/>
              </a:lnSpc>
              <a:spcBef>
                <a:spcPts val="0"/>
              </a:spcBef>
              <a:spcAft>
                <a:spcPts val="338"/>
              </a:spcAft>
              <a:buNone/>
              <a:defRPr/>
            </a:lvl4pPr>
            <a:lvl5pPr marL="1028700" indent="0">
              <a:lnSpc>
                <a:spcPct val="90000"/>
              </a:lnSpc>
              <a:spcBef>
                <a:spcPts val="0"/>
              </a:spcBef>
              <a:spcAft>
                <a:spcPts val="338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EE539A7-20B7-F2A4-279C-809D363530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17124" y="-85112"/>
            <a:ext cx="1466720" cy="82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25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05" y="162148"/>
            <a:ext cx="1809820" cy="50254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5384132"/>
            <a:ext cx="9144000" cy="330868"/>
          </a:xfrm>
          <a:prstGeom prst="rect">
            <a:avLst/>
          </a:prstGeom>
          <a:solidFill>
            <a:srgbClr val="051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685800"/>
            <a:endParaRPr lang="en-GB" sz="1013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568" y="880519"/>
            <a:ext cx="8707856" cy="5013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68" y="1471544"/>
            <a:ext cx="8707856" cy="3752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691" y="5365967"/>
            <a:ext cx="439153" cy="30427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13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fld id="{D17DDAE8-BD52-4C1A-8309-1A4391C014AD}" type="slidenum">
              <a:rPr lang="en-GB" smtClean="0">
                <a:solidFill>
                  <a:srgbClr val="4472C4">
                    <a:lumMod val="40000"/>
                    <a:lumOff val="60000"/>
                  </a:srgbClr>
                </a:solidFill>
              </a:rPr>
              <a:pPr defTabSz="685800"/>
              <a:t>‹#›</a:t>
            </a:fld>
            <a:endParaRPr lang="en-GB">
              <a:solidFill>
                <a:srgbClr val="4472C4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16569" y="5549515"/>
            <a:ext cx="892592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GB" sz="600">
                <a:solidFill>
                  <a:srgbClr val="597699"/>
                </a:solidFill>
              </a:rPr>
              <a:t>This information is exempt under the Freedom of Information Act 2000 (FOIA) and may be exempt under other UK information legislation. Refer any FOIA queries to ncscinfoleg@ncsc.gov.uk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166251" y="791147"/>
            <a:ext cx="9448800" cy="0"/>
          </a:xfrm>
          <a:prstGeom prst="line">
            <a:avLst/>
          </a:prstGeom>
          <a:ln w="12700">
            <a:solidFill>
              <a:srgbClr val="051D49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6568" y="5371069"/>
            <a:ext cx="8298782" cy="30427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13" b="1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GB">
                <a:solidFill>
                  <a:srgbClr val="4472C4">
                    <a:lumMod val="40000"/>
                    <a:lumOff val="60000"/>
                  </a:srgbClr>
                </a:solidFill>
              </a:rPr>
              <a:t>TOP SECRET STRAP1 COMMERCIAL</a:t>
            </a:r>
          </a:p>
        </p:txBody>
      </p:sp>
    </p:spTree>
    <p:extLst>
      <p:ext uri="{BB962C8B-B14F-4D97-AF65-F5344CB8AC3E}">
        <p14:creationId xmlns:p14="http://schemas.microsoft.com/office/powerpoint/2010/main" val="400383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741" r:id="rId11"/>
  </p:sldLayoutIdLst>
  <p:hf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025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759EC-FF4D-436E-9E2B-8A8A5BF12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017" b="24726"/>
          <a:stretch/>
        </p:blipFill>
        <p:spPr>
          <a:xfrm>
            <a:off x="7331826" y="4878077"/>
            <a:ext cx="1273639" cy="739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794EC5-9CCD-40B1-938B-F91CAAD242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30740" b="29287"/>
          <a:stretch/>
        </p:blipFill>
        <p:spPr>
          <a:xfrm>
            <a:off x="5779277" y="4895256"/>
            <a:ext cx="1494744" cy="663888"/>
          </a:xfrm>
          <a:prstGeom prst="rect">
            <a:avLst/>
          </a:prstGeom>
        </p:spPr>
      </p:pic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ED3FD81F-356F-41F7-9787-9CB228EBF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3568" y="5237010"/>
            <a:ext cx="3822070" cy="16399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/>
              <a:t>OFFICIAL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93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</p:sldLayoutIdLst>
  <p:hf hd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400" b="0" kern="1200" cap="none" spc="0" baseline="0">
          <a:solidFill>
            <a:srgbClr val="009CCA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100"/>
        </a:lnSpc>
        <a:spcBef>
          <a:spcPts val="600"/>
        </a:spcBef>
        <a:spcAft>
          <a:spcPts val="300"/>
        </a:spcAft>
        <a:buClr>
          <a:schemeClr val="bg1"/>
        </a:buClr>
        <a:buSzPct val="25000"/>
        <a:buFont typeface="Arial" pitchFamily="34" charset="0"/>
        <a:buChar char="›"/>
        <a:defRPr sz="1800" b="0" kern="1200" cap="none" baseline="0">
          <a:solidFill>
            <a:schemeClr val="tx1">
              <a:lumMod val="95000"/>
              <a:lumOff val="5000"/>
            </a:schemeClr>
          </a:solidFill>
          <a:latin typeface="Arial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ts val="1800"/>
        </a:lnSpc>
        <a:spcBef>
          <a:spcPts val="600"/>
        </a:spcBef>
        <a:spcAft>
          <a:spcPts val="300"/>
        </a:spcAft>
        <a:buClr>
          <a:schemeClr val="bg1"/>
        </a:buClr>
        <a:buSzPct val="25000"/>
        <a:buFont typeface="Arial" pitchFamily="34" charset="0"/>
        <a:buChar char="›"/>
        <a:defRPr sz="1500" b="0" kern="1200" baseline="0">
          <a:solidFill>
            <a:srgbClr val="414141"/>
          </a:solidFill>
          <a:latin typeface="Arial" pitchFamily="34" charset="0"/>
          <a:ea typeface="+mn-ea"/>
          <a:cs typeface="+mn-cs"/>
        </a:defRPr>
      </a:lvl2pPr>
      <a:lvl3pPr marL="447675" indent="-177800" algn="l" defTabSz="914400" rtl="0" eaLnBrk="1" latinLnBrk="0" hangingPunct="1">
        <a:lnSpc>
          <a:spcPts val="1800"/>
        </a:lnSpc>
        <a:spcBef>
          <a:spcPts val="600"/>
        </a:spcBef>
        <a:spcAft>
          <a:spcPts val="300"/>
        </a:spcAft>
        <a:buClr>
          <a:srgbClr val="009CCA"/>
        </a:buClr>
        <a:buFont typeface="Arial" pitchFamily="34" charset="0"/>
        <a:buChar char="›"/>
        <a:defRPr sz="1500" kern="1200">
          <a:solidFill>
            <a:srgbClr val="414141"/>
          </a:solidFill>
          <a:latin typeface="Arial" pitchFamily="34" charset="0"/>
          <a:ea typeface="+mn-ea"/>
          <a:cs typeface="+mn-cs"/>
        </a:defRPr>
      </a:lvl3pPr>
      <a:lvl4pPr marL="620713" indent="-182563" algn="l" defTabSz="914400" rtl="0" eaLnBrk="1" latinLnBrk="0" hangingPunct="1">
        <a:lnSpc>
          <a:spcPts val="1800"/>
        </a:lnSpc>
        <a:spcBef>
          <a:spcPts val="600"/>
        </a:spcBef>
        <a:spcAft>
          <a:spcPts val="300"/>
        </a:spcAft>
        <a:buClr>
          <a:srgbClr val="009CCA"/>
        </a:buClr>
        <a:buFont typeface="Arial" pitchFamily="34" charset="0"/>
        <a:buChar char="›"/>
        <a:defRPr sz="1500" kern="1200">
          <a:solidFill>
            <a:srgbClr val="414141"/>
          </a:solidFill>
          <a:latin typeface="Arial" pitchFamily="34" charset="0"/>
          <a:ea typeface="+mn-ea"/>
          <a:cs typeface="+mn-cs"/>
        </a:defRPr>
      </a:lvl4pPr>
      <a:lvl5pPr marL="801688" indent="-176213" algn="l" defTabSz="914400" rtl="0" eaLnBrk="1" latinLnBrk="0" hangingPunct="1">
        <a:lnSpc>
          <a:spcPts val="1800"/>
        </a:lnSpc>
        <a:spcBef>
          <a:spcPts val="600"/>
        </a:spcBef>
        <a:spcAft>
          <a:spcPts val="300"/>
        </a:spcAft>
        <a:buClr>
          <a:srgbClr val="009CCA"/>
        </a:buClr>
        <a:buFont typeface="Arial" pitchFamily="34" charset="0"/>
        <a:buChar char="›"/>
        <a:defRPr sz="1500" i="1" kern="1200">
          <a:solidFill>
            <a:srgbClr val="414141"/>
          </a:solidFill>
          <a:latin typeface="Arial" pitchFamily="34" charset="0"/>
          <a:ea typeface="+mn-ea"/>
          <a:cs typeface="+mn-cs"/>
        </a:defRPr>
      </a:lvl5pPr>
      <a:lvl6pPr marL="801688" indent="-176213" algn="l" defTabSz="914400" rtl="0" eaLnBrk="1" latinLnBrk="0" hangingPunct="1">
        <a:lnSpc>
          <a:spcPts val="1500"/>
        </a:lnSpc>
        <a:spcBef>
          <a:spcPts val="300"/>
        </a:spcBef>
        <a:spcAft>
          <a:spcPts val="300"/>
        </a:spcAft>
        <a:buFont typeface="Arial" pitchFamily="34" charset="0"/>
        <a:buChar char="•"/>
        <a:defRPr sz="1500" kern="1200" baseline="0">
          <a:solidFill>
            <a:srgbClr val="414141"/>
          </a:solidFill>
          <a:latin typeface="Arial" pitchFamily="34" charset="0"/>
          <a:ea typeface="+mn-ea"/>
          <a:cs typeface="Arial" pitchFamily="34" charset="0"/>
        </a:defRPr>
      </a:lvl6pPr>
      <a:lvl7pPr marL="0" indent="0" algn="l" defTabSz="914400" rtl="0" eaLnBrk="1" latinLnBrk="0" hangingPunct="1">
        <a:spcBef>
          <a:spcPct val="20000"/>
        </a:spcBef>
        <a:buFont typeface="Arial" pitchFamily="34" charset="0"/>
        <a:buChar char="•"/>
        <a:defRPr sz="1200" b="0" kern="1200" baseline="0">
          <a:solidFill>
            <a:srgbClr val="009CCA"/>
          </a:solidFill>
          <a:latin typeface="Arial" pitchFamily="34" charset="0"/>
          <a:ea typeface="+mn-ea"/>
          <a:cs typeface="Arial" pitchFamily="34" charset="0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Aptos" panose="020B0004020202020204" pitchFamily="34" charset="0"/>
              </a:rPr>
              <a:t>NCSC research on the security of AI systems </a:t>
            </a:r>
            <a:endParaRPr lang="en-GB" sz="2800" dirty="0">
              <a:latin typeface="Aptos" panose="020B0004020202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GB" dirty="0">
              <a:latin typeface="Aptos" panose="020B0004020202020204" pitchFamily="34" charset="0"/>
              <a:cs typeface="Calibri"/>
            </a:endParaRPr>
          </a:p>
          <a:p>
            <a:r>
              <a:rPr lang="en-GB" dirty="0">
                <a:latin typeface="Aptos" panose="020B0004020202020204" pitchFamily="34" charset="0"/>
                <a:cs typeface="Calibri"/>
              </a:rPr>
              <a:t>Martin R3</a:t>
            </a:r>
          </a:p>
          <a:p>
            <a:r>
              <a:rPr lang="en-GB" dirty="0">
                <a:latin typeface="Aptos" panose="020B0004020202020204" pitchFamily="34" charset="0"/>
                <a:cs typeface="Calibri"/>
              </a:rPr>
              <a:t>- AI Security Research Outreach Lead</a:t>
            </a:r>
          </a:p>
          <a:p>
            <a:r>
              <a:rPr lang="en-US" dirty="0">
                <a:latin typeface="Aptos" panose="020B0004020202020204" pitchFamily="34" charset="0"/>
              </a:rPr>
              <a:t>- NCSC Liaison Officer for University of Liverpool</a:t>
            </a:r>
          </a:p>
          <a:p>
            <a:endParaRPr lang="en-GB" dirty="0">
              <a:latin typeface="Aptos" panose="020B0004020202020204" pitchFamily="34" charset="0"/>
              <a:cs typeface="Calibri"/>
            </a:endParaRPr>
          </a:p>
          <a:p>
            <a:r>
              <a:rPr lang="en-GB" dirty="0">
                <a:latin typeface="Aptos" panose="020B0004020202020204" pitchFamily="34" charset="0"/>
              </a:rPr>
              <a:t>June 2025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277150-65A1-4A17-845A-11D4A7254574}"/>
              </a:ext>
            </a:extLst>
          </p:cNvPr>
          <p:cNvSpPr/>
          <p:nvPr/>
        </p:nvSpPr>
        <p:spPr>
          <a:xfrm>
            <a:off x="4457225" y="2703291"/>
            <a:ext cx="22955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Aptos" panose="020B0004020202020204" pitchFamily="34" charset="0"/>
              </a:rPr>
              <a:t> </a:t>
            </a:r>
            <a:endParaRPr lang="en-GB">
              <a:latin typeface="Aptos" panose="020B00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265A6-E204-43CC-B3B6-20864DA3F337}"/>
              </a:ext>
            </a:extLst>
          </p:cNvPr>
          <p:cNvSpPr/>
          <p:nvPr/>
        </p:nvSpPr>
        <p:spPr>
          <a:xfrm>
            <a:off x="4457225" y="2703291"/>
            <a:ext cx="22955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Aptos" panose="020B0004020202020204" pitchFamily="34" charset="0"/>
              </a:rPr>
              <a:t> </a:t>
            </a:r>
            <a:endParaRPr lang="en-GB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811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94AC6-D55A-E8FC-6D84-B78068C98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E754E5-1057-2EFE-0E16-8AFF9578EA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200" b="0" dirty="0">
                <a:latin typeface="Aptos" panose="020B0004020202020204" pitchFamily="34" charset="0"/>
              </a:rPr>
              <a:t>Our research and what happens to it</a:t>
            </a:r>
            <a:endParaRPr lang="en-GB" sz="2800" b="0" dirty="0">
              <a:latin typeface="Aptos" panose="020B00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406086-CE9F-1862-5A83-CC450AF3D8EE}"/>
              </a:ext>
            </a:extLst>
          </p:cNvPr>
          <p:cNvSpPr/>
          <p:nvPr/>
        </p:nvSpPr>
        <p:spPr>
          <a:xfrm>
            <a:off x="4457225" y="2703291"/>
            <a:ext cx="22955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91CE91-0529-44EB-1C25-CA67B2544831}"/>
              </a:ext>
            </a:extLst>
          </p:cNvPr>
          <p:cNvSpPr/>
          <p:nvPr/>
        </p:nvSpPr>
        <p:spPr>
          <a:xfrm>
            <a:off x="4457225" y="2703291"/>
            <a:ext cx="22955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9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5C65A-576C-A357-5935-C6175E978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12CB4AD-FCD1-8A89-5A45-036C6A93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Aptos" panose="020B0004020202020204" pitchFamily="34" charset="0"/>
              </a:rPr>
              <a:t>AI security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214E8-02F6-7AA3-A90B-D9766456C1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2293" y="1501889"/>
            <a:ext cx="3737621" cy="3574574"/>
          </a:xfrm>
        </p:spPr>
        <p:txBody>
          <a:bodyPr>
            <a:noAutofit/>
          </a:bodyPr>
          <a:lstStyle/>
          <a:p>
            <a:pPr marL="0" indent="0" algn="l" fontAlgn="auto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We aim to:</a:t>
            </a:r>
          </a:p>
          <a:p>
            <a:pPr marL="285750" indent="-285750" algn="l" fontAlgn="auto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Build a broad base of knowledge (National Technical Authority)</a:t>
            </a:r>
          </a:p>
          <a:p>
            <a:pPr marL="285750" indent="-285750" algn="l" fontAlgn="auto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Do our own deep research on selected topics </a:t>
            </a:r>
          </a:p>
          <a:p>
            <a:pPr marL="285750" indent="-285750" algn="l" fontAlgn="auto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Sponsor and fund suitable research in industry and academia</a:t>
            </a:r>
            <a:endParaRPr lang="en-GB" sz="180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285750" indent="-285750" algn="l" fontAlgn="auto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Build partnerships and grow the AI security community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B224A0-C75A-A260-FEF0-9C346072BF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8823" y="1501889"/>
            <a:ext cx="3737621" cy="3574574"/>
          </a:xfrm>
        </p:spPr>
        <p:txBody>
          <a:bodyPr>
            <a:normAutofit/>
          </a:bodyPr>
          <a:lstStyle/>
          <a:p>
            <a:pPr marL="0" indent="0" algn="l" fontAlgn="auto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In order to:</a:t>
            </a:r>
          </a:p>
          <a:p>
            <a:pPr marL="285750" indent="-285750" algn="l" fontAlgn="auto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Produce useful advice and guidance</a:t>
            </a:r>
          </a:p>
          <a:p>
            <a:pPr marL="285750" indent="-285750" algn="l" fontAlgn="auto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Help develop defensive tooling</a:t>
            </a:r>
          </a:p>
          <a:p>
            <a:pPr marL="285750" indent="-285750" algn="l" fontAlgn="auto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Understand the threat to AI systems in the UK</a:t>
            </a:r>
          </a:p>
          <a:p>
            <a:pPr marL="0" indent="0" algn="l" fontAlgn="auto">
              <a:lnSpc>
                <a:spcPct val="100000"/>
              </a:lnSpc>
              <a:spcBef>
                <a:spcPts val="600"/>
              </a:spcBef>
              <a:buNone/>
            </a:pP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0" indent="0" algn="l" fontAlgn="auto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Make the UK the safest place to live and work online</a:t>
            </a:r>
          </a:p>
          <a:p>
            <a:endParaRPr lang="en-GB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E90A8-B96A-8508-679D-BF1E949E7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7DDAE8-BD52-4C1A-8309-1A4391C014AD}" type="slidenum">
              <a:rPr lang="en-GB" smtClean="0">
                <a:solidFill>
                  <a:srgbClr val="4472C4">
                    <a:lumMod val="40000"/>
                    <a:lumOff val="60000"/>
                  </a:srgbClr>
                </a:solidFill>
              </a:rPr>
              <a:pPr/>
              <a:t>11</a:t>
            </a:fld>
            <a:endParaRPr lang="en-GB">
              <a:solidFill>
                <a:srgbClr val="4472C4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1AEA4-68E3-54C5-9602-483A55628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solidFill>
                  <a:srgbClr val="4472C4">
                    <a:lumMod val="40000"/>
                    <a:lumOff val="60000"/>
                  </a:srgbClr>
                </a:solidFill>
              </a:rPr>
              <a:t>OFFICIAL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2B8695-5BAE-33D5-F5AA-1342F9E58970}"/>
              </a:ext>
            </a:extLst>
          </p:cNvPr>
          <p:cNvCxnSpPr>
            <a:cxnSpLocks/>
          </p:cNvCxnSpPr>
          <p:nvPr/>
        </p:nvCxnSpPr>
        <p:spPr>
          <a:xfrm>
            <a:off x="4455754" y="880519"/>
            <a:ext cx="1504" cy="435649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604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361B3-38E8-F434-EEDD-8720E6152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D8478-5D02-5CF6-0B0A-A0DCA3DCB9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6568" y="5371069"/>
            <a:ext cx="8298782" cy="304271"/>
          </a:xfrm>
        </p:spPr>
        <p:txBody>
          <a:bodyPr/>
          <a:lstStyle/>
          <a:p>
            <a:r>
              <a:rPr lang="en-GB">
                <a:solidFill>
                  <a:srgbClr val="4472C4">
                    <a:lumMod val="40000"/>
                    <a:lumOff val="60000"/>
                  </a:srgbClr>
                </a:solidFill>
              </a:rPr>
              <a:t>OFFICIAL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433F8-EEC7-CFDB-BF08-84CC856605FD}"/>
              </a:ext>
            </a:extLst>
          </p:cNvPr>
          <p:cNvSpPr txBox="1"/>
          <p:nvPr/>
        </p:nvSpPr>
        <p:spPr>
          <a:xfrm>
            <a:off x="216568" y="921073"/>
            <a:ext cx="47281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2800" b="1" dirty="0">
                <a:latin typeface="Aptos" panose="020B0004020202020204" pitchFamily="34" charset="0"/>
              </a:rPr>
              <a:t>Published NCSC guidance…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636AE-8CD3-E4F9-AD7E-CA0A2EE19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22" y="1573302"/>
            <a:ext cx="2236470" cy="3154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C20A84-5D0E-CB5D-606C-741E1B085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105" y="1573302"/>
            <a:ext cx="2219190" cy="3154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B6FD92-B963-12EC-216E-D9B9A69CE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807" y="1044586"/>
            <a:ext cx="2220106" cy="1931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2DD6D-33CB-B1AA-FDB6-4A90D079C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807" y="3135754"/>
            <a:ext cx="2236471" cy="1797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3200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1BCB6-B7A7-A4E2-1DD0-958620FB4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E7B1F7-E5DB-2374-0C41-0334F500D4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6568" y="5371069"/>
            <a:ext cx="8298782" cy="304271"/>
          </a:xfrm>
        </p:spPr>
        <p:txBody>
          <a:bodyPr/>
          <a:lstStyle/>
          <a:p>
            <a:r>
              <a:rPr lang="en-GB">
                <a:solidFill>
                  <a:srgbClr val="4472C4">
                    <a:lumMod val="40000"/>
                    <a:lumOff val="60000"/>
                  </a:srgbClr>
                </a:solidFill>
              </a:rPr>
              <a:t>OFFICIAL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6E142-350D-8D77-71DB-3AF61CB22682}"/>
              </a:ext>
            </a:extLst>
          </p:cNvPr>
          <p:cNvSpPr txBox="1"/>
          <p:nvPr/>
        </p:nvSpPr>
        <p:spPr>
          <a:xfrm>
            <a:off x="216568" y="921073"/>
            <a:ext cx="84153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sz="2800" b="1" dirty="0">
                <a:latin typeface="Aptos" panose="020B0004020202020204" pitchFamily="34" charset="0"/>
              </a:rPr>
              <a:t>… informing policy and international standards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D714DE-D97C-A669-0568-01BDA7458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" y="1444293"/>
            <a:ext cx="4183908" cy="341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BE3B2E-DB2C-0977-E671-3EFABAD30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426" y="1582584"/>
            <a:ext cx="3558510" cy="365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8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AD168-7456-F2CC-04F3-9492CBB6B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747448-71F9-476C-4E81-8532FF7C05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200"/>
              <a:t>Who do we work with?</a:t>
            </a:r>
            <a:endParaRPr lang="en-GB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620A18-E5DB-8B29-C3B8-89A40C956A00}"/>
              </a:ext>
            </a:extLst>
          </p:cNvPr>
          <p:cNvSpPr/>
          <p:nvPr/>
        </p:nvSpPr>
        <p:spPr>
          <a:xfrm>
            <a:off x="4457225" y="2703291"/>
            <a:ext cx="22955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9A9BD4-8D68-B301-D2FF-971AD2987C3D}"/>
              </a:ext>
            </a:extLst>
          </p:cNvPr>
          <p:cNvSpPr/>
          <p:nvPr/>
        </p:nvSpPr>
        <p:spPr>
          <a:xfrm>
            <a:off x="4457225" y="2703291"/>
            <a:ext cx="22955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504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5248-DDF6-037B-FB3A-99C72EF7E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87" y="1000015"/>
            <a:ext cx="3796417" cy="501315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Aptos" panose="020B0004020202020204" pitchFamily="34" charset="0"/>
              </a:rPr>
              <a:t>Our partnerships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D8D678-C662-26E4-FD69-FFD8FA03C6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z="1800">
                <a:solidFill>
                  <a:srgbClr val="4472C4">
                    <a:lumMod val="40000"/>
                    <a:lumOff val="60000"/>
                  </a:srgbClr>
                </a:solidFill>
                <a:latin typeface="Aptos" panose="020B0004020202020204" pitchFamily="34" charset="0"/>
              </a:rPr>
              <a:t>OFFICIAL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F6771AD-39CA-4CEC-4DEF-D334181F2AEC}"/>
              </a:ext>
            </a:extLst>
          </p:cNvPr>
          <p:cNvSpPr>
            <a:spLocks/>
          </p:cNvSpPr>
          <p:nvPr/>
        </p:nvSpPr>
        <p:spPr>
          <a:xfrm>
            <a:off x="414529" y="1501330"/>
            <a:ext cx="4632962" cy="27123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defTabSz="6858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latin typeface="Aptos" panose="020B0004020202020204" pitchFamily="34" charset="0"/>
              </a:rPr>
              <a:t>Other parts of the NCSC</a:t>
            </a:r>
          </a:p>
          <a:p>
            <a:pPr marL="285750" marR="0" lvl="0" indent="-285750" defTabSz="6858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latin typeface="Aptos" panose="020B0004020202020204" pitchFamily="34" charset="0"/>
              </a:rPr>
              <a:t>UK defence and security community</a:t>
            </a:r>
          </a:p>
          <a:p>
            <a:pPr marL="285750" marR="0" lvl="0" indent="-285750" defTabSz="6858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latin typeface="Aptos" panose="020B0004020202020204" pitchFamily="34" charset="0"/>
              </a:rPr>
              <a:t>Wider UK government (including AISI)</a:t>
            </a:r>
          </a:p>
          <a:p>
            <a:pPr marL="285750" marR="0" lvl="0" indent="-285750" defTabSz="6858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latin typeface="Aptos" panose="020B0004020202020204" pitchFamily="34" charset="0"/>
              </a:rPr>
              <a:t>Standards bodies</a:t>
            </a:r>
          </a:p>
          <a:p>
            <a:pPr marL="285750" marR="0" lvl="0" indent="-285750" defTabSz="6858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latin typeface="Aptos" panose="020B0004020202020204" pitchFamily="34" charset="0"/>
              </a:rPr>
              <a:t>Industry</a:t>
            </a:r>
          </a:p>
          <a:p>
            <a:pPr marL="285750" marR="0" lvl="0" indent="-285750" defTabSz="6858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latin typeface="Aptos" panose="020B0004020202020204" pitchFamily="34" charset="0"/>
              </a:rPr>
              <a:t>Academia (including via Alan Turing Institute, LASR, NWPST)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D923C0-1AB4-22C0-EB81-C01B1767AE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34843" y="1381834"/>
            <a:ext cx="3140290" cy="314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34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1F154E-F430-5DCA-A2DE-A70808F72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8" y="1529863"/>
            <a:ext cx="4257894" cy="354649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Public-private partnership launched in 2024 to mitigate risks to and from AI, drive national resilience and position the UK as a global leader in AI security</a:t>
            </a:r>
          </a:p>
          <a:p>
            <a:pPr>
              <a:lnSpc>
                <a:spcPct val="100000"/>
              </a:lnSpc>
            </a:pP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latin typeface="Aptos" panose="020B0004020202020204" pitchFamily="34" charset="0"/>
                <a:ea typeface="Calibri" panose="020F0502020204030204" pitchFamily="34" charset="0"/>
                <a:cs typeface="Calibri"/>
              </a:rPr>
              <a:t>Partners include:</a:t>
            </a:r>
          </a:p>
          <a:p>
            <a:pPr marL="542925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Oxford University</a:t>
            </a:r>
          </a:p>
          <a:p>
            <a:pPr marL="542925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Queen’s University Belfast</a:t>
            </a:r>
          </a:p>
          <a:p>
            <a:pPr marL="542925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Alan Turing Institute</a:t>
            </a:r>
          </a:p>
          <a:p>
            <a:pPr marL="542925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UK government including NCSC</a:t>
            </a:r>
          </a:p>
          <a:p>
            <a:pPr marL="542925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Industry (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Plexal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D8D678-C662-26E4-FD69-FFD8FA03C6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rgbClr val="4472C4">
                    <a:lumMod val="40000"/>
                    <a:lumOff val="60000"/>
                  </a:srgbClr>
                </a:solidFill>
              </a:rPr>
              <a:t>OFFICIAL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35248-DDF6-037B-FB3A-99C72EF7EC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4643" y="1029801"/>
            <a:ext cx="8707437" cy="500062"/>
          </a:xfrm>
        </p:spPr>
        <p:txBody>
          <a:bodyPr>
            <a:noAutofit/>
          </a:bodyPr>
          <a:lstStyle/>
          <a:p>
            <a:r>
              <a:rPr lang="en-GB" sz="2800" dirty="0">
                <a:latin typeface="Aptos" panose="020B0004020202020204" pitchFamily="34" charset="0"/>
              </a:rPr>
              <a:t>LASR - Laboratory for AI Security Research</a:t>
            </a:r>
            <a:br>
              <a:rPr lang="en-GB" sz="2800" dirty="0">
                <a:latin typeface="Aptos" panose="020B0004020202020204" pitchFamily="34" charset="0"/>
              </a:rPr>
            </a:br>
            <a:endParaRPr lang="en-GB" sz="2800" dirty="0">
              <a:latin typeface="Aptos" panose="020B000402020202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94F3876-7E2E-98CE-1BCC-9FE3CC14D8CD}"/>
              </a:ext>
            </a:extLst>
          </p:cNvPr>
          <p:cNvSpPr txBox="1">
            <a:spLocks/>
          </p:cNvSpPr>
          <p:nvPr/>
        </p:nvSpPr>
        <p:spPr>
          <a:xfrm>
            <a:off x="4572000" y="4127106"/>
            <a:ext cx="2292096" cy="500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51435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indent="0" algn="l" defTabSz="51435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indent="0" algn="l" defTabSz="51435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indent="0" algn="l" defTabSz="51435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0" algn="l" defTabSz="51435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75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https://lasr.plexal.com/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286E7-717F-E6AF-0263-8EDDAF29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97054"/>
            <a:ext cx="4257894" cy="173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60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E235E-1369-5EA9-8BDD-8160E655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44" y="1059192"/>
            <a:ext cx="8707856" cy="501315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Aptos" panose="020B00040202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B2D90-032B-C783-9B39-0C8664BCF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26" y="1734627"/>
            <a:ext cx="7295038" cy="3204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 fontAlgn="auto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The NCSC’s mandate is to protect anyone that lives and works online in the UK.</a:t>
            </a:r>
          </a:p>
          <a:p>
            <a:pPr algn="l" fontAlgn="auto">
              <a:lnSpc>
                <a:spcPct val="100000"/>
              </a:lnSpc>
              <a:spcAft>
                <a:spcPts val="600"/>
              </a:spcAft>
            </a:pPr>
            <a:endParaRPr lang="en-GB" sz="180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Secure AI is foundational to safe, responsible and reliable AI. But AI is proliferating and changing extremely quickly, and security is hard. </a:t>
            </a:r>
          </a:p>
          <a:p>
            <a:pPr marL="285750" indent="-285750" algn="l" fontAlgn="auto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285750" indent="-285750" algn="l" fontAlgn="auto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We 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partner</a:t>
            </a:r>
            <a:r>
              <a:rPr lang="en-GB" sz="18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within and beyond the UK government on research that aims to raise the AI security bar.</a:t>
            </a:r>
            <a:endParaRPr lang="en-GB" sz="1800" b="1" dirty="0">
              <a:solidFill>
                <a:srgbClr val="000000"/>
              </a:solidFill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285750" indent="-285750" algn="l" fontAlgn="auto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800" dirty="0">
              <a:latin typeface="Aptos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64216-394C-502F-1B66-3331258114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z="1800">
                <a:solidFill>
                  <a:srgbClr val="4472C4">
                    <a:lumMod val="40000"/>
                    <a:lumOff val="60000"/>
                  </a:srgbClr>
                </a:solidFill>
                <a:latin typeface="Aptos" panose="020B0004020202020204" pitchFamily="34" charset="0"/>
              </a:rPr>
              <a:t>OFFICIAL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B4E03-DD77-D8ED-434B-9F58DA0677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7DDAE8-BD52-4C1A-8309-1A4391C014AD}" type="slidenum">
              <a:rPr lang="en-GB" sz="1800" smtClean="0">
                <a:solidFill>
                  <a:srgbClr val="4472C4">
                    <a:lumMod val="40000"/>
                    <a:lumOff val="60000"/>
                  </a:srgbClr>
                </a:solidFill>
                <a:latin typeface="Aptos" panose="020B0004020202020204" pitchFamily="34" charset="0"/>
              </a:rPr>
              <a:pPr/>
              <a:t>17</a:t>
            </a:fld>
            <a:endParaRPr lang="en-GB" sz="1800">
              <a:solidFill>
                <a:srgbClr val="4472C4">
                  <a:lumMod val="40000"/>
                  <a:lumOff val="60000"/>
                </a:srgb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876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311E2-259B-FEC1-1D0A-4BCB3EAAB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12ABCC-AE71-88DF-23E8-5F0FCFD7BC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Questions?</a:t>
            </a:r>
            <a:endParaRPr lang="en-GB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94B1-8952-B4B7-166D-9EC373C40752}"/>
              </a:ext>
            </a:extLst>
          </p:cNvPr>
          <p:cNvSpPr/>
          <p:nvPr/>
        </p:nvSpPr>
        <p:spPr>
          <a:xfrm>
            <a:off x="4457225" y="2703291"/>
            <a:ext cx="22955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B31497-4187-C82C-2A28-F8F88F429D7C}"/>
              </a:ext>
            </a:extLst>
          </p:cNvPr>
          <p:cNvSpPr/>
          <p:nvPr/>
        </p:nvSpPr>
        <p:spPr>
          <a:xfrm>
            <a:off x="4457225" y="2703291"/>
            <a:ext cx="22955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81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E235E-1369-5EA9-8BDD-8160E655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80" y="1605601"/>
            <a:ext cx="8707856" cy="501315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Aptos" panose="020B00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B2D90-032B-C783-9B39-0C8664BCF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580" y="2207360"/>
            <a:ext cx="5738333" cy="149143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l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About the NCSC</a:t>
            </a:r>
          </a:p>
          <a:p>
            <a:pPr marL="285750" indent="-285750" algn="l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Why do we care about AI security?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285750" indent="-285750" algn="l" fontAlgn="auto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What are we doing about it?</a:t>
            </a:r>
          </a:p>
          <a:p>
            <a:pPr marL="285750" indent="-285750" algn="l" fontAlgn="auto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Who do we work with?</a:t>
            </a:r>
            <a:br>
              <a:rPr lang="en-GB" sz="1800" b="1" i="0" dirty="0">
                <a:effectLst/>
                <a:highlight>
                  <a:srgbClr val="FFFFFF"/>
                </a:highlight>
                <a:latin typeface="Aptos" panose="020B0004020202020204" pitchFamily="34" charset="0"/>
              </a:rPr>
            </a:br>
            <a:endParaRPr lang="en-GB" sz="1800" dirty="0">
              <a:latin typeface="Aptos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64216-394C-502F-1B66-3331258114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4472C4">
                    <a:lumMod val="40000"/>
                    <a:lumOff val="60000"/>
                  </a:srgbClr>
                </a:solidFill>
                <a:latin typeface="Aptos" panose="020B0004020202020204" pitchFamily="34" charset="0"/>
              </a:rPr>
              <a:t>OFFICIAL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B4E03-DD77-D8ED-434B-9F58DA0677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7DDAE8-BD52-4C1A-8309-1A4391C014AD}" type="slidenum">
              <a:rPr lang="en-GB" smtClean="0">
                <a:solidFill>
                  <a:srgbClr val="4472C4">
                    <a:lumMod val="40000"/>
                    <a:lumOff val="60000"/>
                  </a:srgbClr>
                </a:solidFill>
                <a:latin typeface="Aptos" panose="020B0004020202020204" pitchFamily="34" charset="0"/>
              </a:rPr>
              <a:pPr/>
              <a:t>2</a:t>
            </a:fld>
            <a:endParaRPr lang="en-GB">
              <a:solidFill>
                <a:srgbClr val="4472C4">
                  <a:lumMod val="40000"/>
                  <a:lumOff val="60000"/>
                </a:srgb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71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DB52-450C-6E00-EFDD-649A73AF4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F53745-A2DF-907E-6193-8A0119335F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200" b="0" dirty="0">
                <a:latin typeface="Aptos" panose="020B0004020202020204" pitchFamily="34" charset="0"/>
              </a:rPr>
              <a:t>About the NCSC</a:t>
            </a:r>
            <a:endParaRPr lang="en-GB" sz="2800" b="0" dirty="0">
              <a:latin typeface="Aptos" panose="020B00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5703FD-106A-99E2-DFD1-54B00CE2F74D}"/>
              </a:ext>
            </a:extLst>
          </p:cNvPr>
          <p:cNvSpPr/>
          <p:nvPr/>
        </p:nvSpPr>
        <p:spPr>
          <a:xfrm>
            <a:off x="4457225" y="2703291"/>
            <a:ext cx="22955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86FBC4-82CC-3A08-98BD-DC95BCACD66B}"/>
              </a:ext>
            </a:extLst>
          </p:cNvPr>
          <p:cNvSpPr/>
          <p:nvPr/>
        </p:nvSpPr>
        <p:spPr>
          <a:xfrm>
            <a:off x="4457225" y="2703291"/>
            <a:ext cx="22955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764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3DEB9-A21D-61CD-DC88-3253EA817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90FA0-24C2-A409-86A2-6AF595D5A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222" y="1543706"/>
            <a:ext cx="4439504" cy="359891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GB" sz="1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Helping to make the UK the safest place to live and work online.</a:t>
            </a:r>
          </a:p>
          <a:p>
            <a:pPr marL="285750" indent="-285750" algn="l" fontAlgn="auto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i="0" dirty="0"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The UK’s National Cyber Security Centre</a:t>
            </a:r>
            <a:endParaRPr lang="en-GB" sz="18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285750" indent="-285750" algn="l" fontAlgn="auto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i="0" dirty="0"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Established in 2016 as part of GCHQ</a:t>
            </a:r>
          </a:p>
          <a:p>
            <a:pPr marL="285750" indent="-285750" algn="l" fontAlgn="auto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i="0" dirty="0"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Hubs in Cheltenham, London and Manchester</a:t>
            </a:r>
          </a:p>
          <a:p>
            <a:pPr marL="285750" indent="-285750" algn="l" fontAlgn="auto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highlight>
                  <a:srgbClr val="FFFFFF"/>
                </a:highlight>
                <a:latin typeface="Aptos" panose="020B0004020202020204" pitchFamily="34" charset="0"/>
              </a:rPr>
              <a:t>Manchester will be the centre of growth for AI security</a:t>
            </a:r>
          </a:p>
          <a:p>
            <a:pPr marL="285750" indent="-285750" algn="l" fontAlgn="auto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8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285750" indent="-285750" algn="l" fontAlgn="auto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800" dirty="0"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285750" indent="-285750" algn="l" fontAlgn="auto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800" i="0" dirty="0"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285750" indent="-285750" algn="l" fontAlgn="auto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800" i="0" dirty="0"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AF4499-8602-6C93-C5D9-FA8EEEA2262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4472C4">
                    <a:lumMod val="40000"/>
                    <a:lumOff val="60000"/>
                  </a:srgbClr>
                </a:solidFill>
                <a:latin typeface="Aptos" panose="020B0004020202020204" pitchFamily="34" charset="0"/>
              </a:rPr>
              <a:t>OFFICIAL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DA81E-6129-3CC0-2B9E-4671045DBA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7DDAE8-BD52-4C1A-8309-1A4391C014AD}" type="slidenum">
              <a:rPr lang="en-GB" smtClean="0">
                <a:solidFill>
                  <a:srgbClr val="4472C4">
                    <a:lumMod val="40000"/>
                    <a:lumOff val="60000"/>
                  </a:srgbClr>
                </a:solidFill>
                <a:latin typeface="Aptos" panose="020B0004020202020204" pitchFamily="34" charset="0"/>
              </a:rPr>
              <a:pPr/>
              <a:t>4</a:t>
            </a:fld>
            <a:endParaRPr lang="en-GB">
              <a:solidFill>
                <a:srgbClr val="4472C4">
                  <a:lumMod val="40000"/>
                  <a:lumOff val="60000"/>
                </a:srgbClr>
              </a:solidFill>
              <a:latin typeface="Aptos" panose="020B00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FE6F37-328F-BA61-DCC5-047E52FBC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221" y="963043"/>
            <a:ext cx="8707856" cy="501315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Aptos" panose="020B0004020202020204" pitchFamily="34" charset="0"/>
              </a:rPr>
              <a:t>About the NCSC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F2EE290-BBB1-6656-B5D9-30B929526007}"/>
              </a:ext>
            </a:extLst>
          </p:cNvPr>
          <p:cNvSpPr/>
          <p:nvPr/>
        </p:nvSpPr>
        <p:spPr>
          <a:xfrm>
            <a:off x="7068065" y="4044778"/>
            <a:ext cx="49427" cy="4942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6441591-A63A-E477-A441-F52FEAC27909}"/>
              </a:ext>
            </a:extLst>
          </p:cNvPr>
          <p:cNvSpPr/>
          <p:nvPr/>
        </p:nvSpPr>
        <p:spPr>
          <a:xfrm>
            <a:off x="7475837" y="4201216"/>
            <a:ext cx="49427" cy="4942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D943A9-F36E-F3C3-B003-7EAB75D66BBE}"/>
              </a:ext>
            </a:extLst>
          </p:cNvPr>
          <p:cNvSpPr/>
          <p:nvPr/>
        </p:nvSpPr>
        <p:spPr>
          <a:xfrm>
            <a:off x="7117492" y="3568659"/>
            <a:ext cx="49427" cy="4942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1A86B60-B22B-E3E3-6D2C-564E4FEF1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65" y="850382"/>
            <a:ext cx="7754112" cy="436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3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B2D90-032B-C783-9B39-0C8664BCF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221" y="1464358"/>
            <a:ext cx="4787237" cy="359891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GB" sz="1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Helping to make the UK the safest place to live and work online.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Understand</a:t>
            </a:r>
            <a:r>
              <a:rPr lang="en-GB" sz="18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cyber security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. D</a:t>
            </a:r>
            <a:r>
              <a:rPr lang="en-GB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istil this knowledge into practical guidance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R</a:t>
            </a:r>
            <a:r>
              <a:rPr lang="en-GB" sz="1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educe</a:t>
            </a:r>
            <a:r>
              <a:rPr lang="en-GB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en-GB" sz="18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risks</a:t>
            </a:r>
            <a:r>
              <a:rPr lang="en-GB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to the UK by securing key public and private sector networks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Respond</a:t>
            </a:r>
            <a:r>
              <a:rPr lang="en-GB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to cyber security incidents to reduce the harm they cause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U</a:t>
            </a:r>
            <a:r>
              <a:rPr lang="en-GB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se industry and academic expertise to </a:t>
            </a:r>
            <a:r>
              <a:rPr lang="en-GB" sz="1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nurture</a:t>
            </a:r>
            <a:r>
              <a:rPr lang="en-GB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the UK's cyber security capability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64216-394C-502F-1B66-3331258114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86187" y="5333310"/>
            <a:ext cx="8298782" cy="304271"/>
          </a:xfrm>
        </p:spPr>
        <p:txBody>
          <a:bodyPr/>
          <a:lstStyle/>
          <a:p>
            <a:r>
              <a:rPr lang="en-GB">
                <a:solidFill>
                  <a:srgbClr val="4472C4">
                    <a:lumMod val="40000"/>
                    <a:lumOff val="60000"/>
                  </a:srgbClr>
                </a:solidFill>
                <a:latin typeface="Aptos" panose="020B0004020202020204" pitchFamily="34" charset="0"/>
              </a:rPr>
              <a:t>OFFICIAL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B4E03-DD77-D8ED-434B-9F58DA0677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7DDAE8-BD52-4C1A-8309-1A4391C014AD}" type="slidenum">
              <a:rPr lang="en-GB" smtClean="0">
                <a:solidFill>
                  <a:srgbClr val="4472C4">
                    <a:lumMod val="40000"/>
                    <a:lumOff val="60000"/>
                  </a:srgbClr>
                </a:solidFill>
                <a:latin typeface="Aptos" panose="020B0004020202020204" pitchFamily="34" charset="0"/>
              </a:rPr>
              <a:pPr/>
              <a:t>5</a:t>
            </a:fld>
            <a:endParaRPr lang="en-GB">
              <a:solidFill>
                <a:srgbClr val="4472C4">
                  <a:lumMod val="40000"/>
                  <a:lumOff val="60000"/>
                </a:srgbClr>
              </a:solidFill>
              <a:latin typeface="Aptos" panose="020B00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ECF915-467C-88E2-50EB-0BC763068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09260" y="1243914"/>
            <a:ext cx="3075709" cy="370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AD079B7-0054-8C38-4B4F-72202086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221" y="963043"/>
            <a:ext cx="8707856" cy="501315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Aptos" panose="020B0004020202020204" pitchFamily="34" charset="0"/>
              </a:rPr>
              <a:t>About the NCSC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59124BE-02B5-5492-CDC1-CCADB239C7C1}"/>
              </a:ext>
            </a:extLst>
          </p:cNvPr>
          <p:cNvSpPr/>
          <p:nvPr/>
        </p:nvSpPr>
        <p:spPr>
          <a:xfrm>
            <a:off x="7068065" y="4044778"/>
            <a:ext cx="49427" cy="4942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0E589A-10AC-15A4-3445-A61D9F18B014}"/>
              </a:ext>
            </a:extLst>
          </p:cNvPr>
          <p:cNvSpPr/>
          <p:nvPr/>
        </p:nvSpPr>
        <p:spPr>
          <a:xfrm>
            <a:off x="7475837" y="4201216"/>
            <a:ext cx="49427" cy="4942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9470FB-860C-C553-CCA4-1A486872FC3C}"/>
              </a:ext>
            </a:extLst>
          </p:cNvPr>
          <p:cNvSpPr/>
          <p:nvPr/>
        </p:nvSpPr>
        <p:spPr>
          <a:xfrm>
            <a:off x="7117492" y="3568659"/>
            <a:ext cx="49427" cy="4942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853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82A99-AD7B-C889-E590-BE0E527AE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BB44D-153D-B4AC-F94D-D22EB66F7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221" y="1464358"/>
            <a:ext cx="4787237" cy="3598917"/>
          </a:xfrm>
        </p:spPr>
        <p:txBody>
          <a:bodyPr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Internal research teams in many areas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For academia:</a:t>
            </a:r>
          </a:p>
          <a:p>
            <a:pPr marL="542925" lvl="1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Public research problem book</a:t>
            </a:r>
          </a:p>
          <a:p>
            <a:pPr marL="542925" lvl="1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ACE-CSRs – 21 universities </a:t>
            </a:r>
            <a:r>
              <a:rPr lang="en-GB" sz="18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including Liverpool and Manchester</a:t>
            </a:r>
          </a:p>
          <a:p>
            <a:pPr marL="542925" lvl="1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ACE-CSEs</a:t>
            </a:r>
            <a:endParaRPr lang="en-GB" sz="1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ptos" panose="020B0004020202020204" pitchFamily="34" charset="0"/>
            </a:endParaRPr>
          </a:p>
          <a:p>
            <a:pPr marL="542925" lvl="1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Research Institutes</a:t>
            </a:r>
          </a:p>
          <a:p>
            <a:pPr marL="542925" lvl="1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Alan Turing Institute</a:t>
            </a:r>
          </a:p>
          <a:p>
            <a:pPr marL="542925" lvl="1" indent="-2857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ptos" panose="020B0004020202020204" pitchFamily="34" charset="0"/>
              </a:rPr>
              <a:t>Academic Liaison Officers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1D457A-4E4A-8665-80A4-0BDCEB7F1A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86187" y="5333310"/>
            <a:ext cx="8298782" cy="304271"/>
          </a:xfrm>
        </p:spPr>
        <p:txBody>
          <a:bodyPr/>
          <a:lstStyle/>
          <a:p>
            <a:r>
              <a:rPr lang="en-GB">
                <a:solidFill>
                  <a:srgbClr val="4472C4">
                    <a:lumMod val="40000"/>
                    <a:lumOff val="60000"/>
                  </a:srgbClr>
                </a:solidFill>
                <a:latin typeface="Aptos" panose="020B0004020202020204" pitchFamily="34" charset="0"/>
              </a:rPr>
              <a:t>OFFICIAL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F31B54-F148-E31F-B612-09FEEEB23E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7DDAE8-BD52-4C1A-8309-1A4391C014AD}" type="slidenum">
              <a:rPr lang="en-GB" smtClean="0">
                <a:solidFill>
                  <a:srgbClr val="4472C4">
                    <a:lumMod val="40000"/>
                    <a:lumOff val="60000"/>
                  </a:srgbClr>
                </a:solidFill>
                <a:latin typeface="Aptos" panose="020B0004020202020204" pitchFamily="34" charset="0"/>
              </a:rPr>
              <a:pPr/>
              <a:t>6</a:t>
            </a:fld>
            <a:endParaRPr lang="en-GB">
              <a:solidFill>
                <a:srgbClr val="4472C4">
                  <a:lumMod val="40000"/>
                  <a:lumOff val="60000"/>
                </a:srgbClr>
              </a:solidFill>
              <a:latin typeface="Aptos" panose="020B00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23181B-DD54-FAC8-DA97-C14E4AD18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221" y="963043"/>
            <a:ext cx="8707856" cy="501315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Aptos" panose="020B0004020202020204" pitchFamily="34" charset="0"/>
              </a:rPr>
              <a:t>Research and academia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A12E56-F515-FDCF-BB58-A044AE7C3CB0}"/>
              </a:ext>
            </a:extLst>
          </p:cNvPr>
          <p:cNvSpPr/>
          <p:nvPr/>
        </p:nvSpPr>
        <p:spPr>
          <a:xfrm>
            <a:off x="7068065" y="4044778"/>
            <a:ext cx="49427" cy="4942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F7516C5-2656-C7DB-5B45-4C4693619038}"/>
              </a:ext>
            </a:extLst>
          </p:cNvPr>
          <p:cNvSpPr/>
          <p:nvPr/>
        </p:nvSpPr>
        <p:spPr>
          <a:xfrm>
            <a:off x="7475837" y="4201216"/>
            <a:ext cx="49427" cy="4942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E19FBA-5CCA-F435-D622-0DD579E30142}"/>
              </a:ext>
            </a:extLst>
          </p:cNvPr>
          <p:cNvSpPr/>
          <p:nvPr/>
        </p:nvSpPr>
        <p:spPr>
          <a:xfrm>
            <a:off x="7117492" y="3568659"/>
            <a:ext cx="49427" cy="4942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CB1B32D-15A8-4B57-C4BE-99179A508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650" y="1464359"/>
            <a:ext cx="4136617" cy="310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553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2E8D3-6891-7D60-7BFC-8364BAA76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0BB102-3ADB-23A7-EA9D-C477F2ADC9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200" b="0" dirty="0">
                <a:latin typeface="Aptos" panose="020B0004020202020204" pitchFamily="34" charset="0"/>
              </a:rPr>
              <a:t>Why do we care about AI security?</a:t>
            </a:r>
            <a:endParaRPr lang="en-GB" sz="2800" b="0" dirty="0">
              <a:latin typeface="Aptos" panose="020B00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5DD0A8-0CE3-8506-D1F0-DFE801408B71}"/>
              </a:ext>
            </a:extLst>
          </p:cNvPr>
          <p:cNvSpPr/>
          <p:nvPr/>
        </p:nvSpPr>
        <p:spPr>
          <a:xfrm>
            <a:off x="4457225" y="2703291"/>
            <a:ext cx="22955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347A80-AC09-F688-FD6C-A73E329B99F0}"/>
              </a:ext>
            </a:extLst>
          </p:cNvPr>
          <p:cNvSpPr/>
          <p:nvPr/>
        </p:nvSpPr>
        <p:spPr>
          <a:xfrm>
            <a:off x="4457225" y="2703291"/>
            <a:ext cx="229550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347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A66C-2BEB-BBA3-9346-99A4E2E1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88" y="1057620"/>
            <a:ext cx="8707856" cy="501315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Aptos" panose="020B0004020202020204" pitchFamily="34" charset="0"/>
              </a:rPr>
              <a:t>Why does the security of AI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1F0D5-C62A-D439-18A0-F3E235DED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91" y="1558935"/>
            <a:ext cx="4055809" cy="22106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Aptos" panose="020B0004020202020204" pitchFamily="34" charset="0"/>
              </a:rPr>
              <a:t>AI is proliferating incredibly fast. New models, tools and products are released regularly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Aptos" panose="020B0004020202020204" pitchFamily="34" charset="0"/>
              </a:rPr>
              <a:t>AI systems can be large, complex and opaque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Aptos" panose="020B0004020202020204" pitchFamily="34" charset="0"/>
              </a:rPr>
              <a:t>Very few people understand the security implications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Aptos" panose="020B0004020202020204" pitchFamily="34" charset="0"/>
              </a:rPr>
              <a:t>This is the case for ‘traditional’ machine learning systems as well as frontier AI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Aptos" panose="020B0004020202020204" pitchFamily="34" charset="0"/>
              </a:rPr>
              <a:t>Insecure AI is unsafe AI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800" dirty="0">
              <a:latin typeface="Aptos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DD417-4AE4-D7B8-4EFB-C2A003E155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4472C4">
                    <a:lumMod val="40000"/>
                    <a:lumOff val="60000"/>
                  </a:srgbClr>
                </a:solidFill>
                <a:latin typeface="Aptos" panose="020B0004020202020204" pitchFamily="34" charset="0"/>
              </a:rPr>
              <a:t>OFFICIAL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F8141-B52F-E2CB-377A-A272D23DAE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7DDAE8-BD52-4C1A-8309-1A4391C014AD}" type="slidenum">
              <a:rPr lang="en-GB" smtClean="0">
                <a:solidFill>
                  <a:srgbClr val="4472C4">
                    <a:lumMod val="40000"/>
                    <a:lumOff val="60000"/>
                  </a:srgbClr>
                </a:solidFill>
                <a:latin typeface="Aptos" panose="020B0004020202020204" pitchFamily="34" charset="0"/>
              </a:rPr>
              <a:pPr/>
              <a:t>8</a:t>
            </a:fld>
            <a:endParaRPr lang="en-GB">
              <a:solidFill>
                <a:srgbClr val="4472C4">
                  <a:lumMod val="40000"/>
                  <a:lumOff val="60000"/>
                </a:srgbClr>
              </a:solidFill>
              <a:latin typeface="Aptos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7DE55-31B8-6EC8-2342-A7FC37678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730" y="1558935"/>
            <a:ext cx="3895282" cy="329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3C9F-10D1-9434-317E-F945A556510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9212" y="1606274"/>
            <a:ext cx="4582926" cy="8560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  <a:ea typeface="Calibri" panose="020F0502020204030204" pitchFamily="34" charset="0"/>
                <a:cs typeface="Calibri"/>
              </a:rPr>
              <a:t>AI systems </a:t>
            </a:r>
            <a:r>
              <a:rPr lang="en-GB" sz="1800" dirty="0">
                <a:latin typeface="Aptos" panose="020B0004020202020204" pitchFamily="34" charset="0"/>
                <a:ea typeface="Calibri" panose="020F0502020204030204" pitchFamily="34" charset="0"/>
                <a:cs typeface="Calibri"/>
              </a:rPr>
              <a:t>should be </a:t>
            </a: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  <a:ea typeface="Calibri" panose="020F0502020204030204" pitchFamily="34" charset="0"/>
                <a:cs typeface="Calibri"/>
              </a:rPr>
              <a:t>deployed securely</a:t>
            </a:r>
            <a:r>
              <a:rPr lang="en-GB" sz="1800" dirty="0">
                <a:latin typeface="Aptos" panose="020B0004020202020204" pitchFamily="34" charset="0"/>
                <a:ea typeface="Calibri" panose="020F0502020204030204" pitchFamily="34" charset="0"/>
                <a:cs typeface="Calibri"/>
              </a:rPr>
              <a:t> and avoiding putting safety or personal data at risk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  <a:ea typeface="Calibri" panose="020F0502020204030204" pitchFamily="34" charset="0"/>
                <a:cs typeface="Calibri"/>
              </a:rPr>
              <a:t>.</a:t>
            </a:r>
            <a:endParaRPr lang="en-US" sz="1800" dirty="0">
              <a:latin typeface="Aptos" panose="020B00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5FEF5-F997-C5B7-BCE4-0BB8E9C3E58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19212" y="2802509"/>
            <a:ext cx="4781884" cy="58011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>
                <a:latin typeface="Aptos" panose="020B0004020202020204" pitchFamily="34" charset="0"/>
                <a:ea typeface="Calibri" panose="020F0502020204030204" pitchFamily="34" charset="0"/>
                <a:cs typeface="Calibri"/>
              </a:rPr>
              <a:t>We cannot rely on retrofitting security into AI systems. They should be Secure by Design.</a:t>
            </a:r>
          </a:p>
          <a:p>
            <a:endParaRPr lang="en-GB" sz="1800" dirty="0">
              <a:latin typeface="Aptos" panose="020B000402020202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56B559-8C2F-906E-7B80-055216711C3D}"/>
              </a:ext>
            </a:extLst>
          </p:cNvPr>
          <p:cNvSpPr txBox="1">
            <a:spLocks/>
          </p:cNvSpPr>
          <p:nvPr/>
        </p:nvSpPr>
        <p:spPr>
          <a:xfrm>
            <a:off x="3519212" y="4024563"/>
            <a:ext cx="4979347" cy="7743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2300" indent="-13230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8366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144" indent="-129779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800" dirty="0">
                <a:latin typeface="Aptos" panose="020B0004020202020204" pitchFamily="34" charset="0"/>
                <a:ea typeface="Calibri" panose="020F0502020204030204" pitchFamily="34" charset="0"/>
                <a:cs typeface="Calibri"/>
              </a:rPr>
              <a:t>AI will be used by good people for good things and bad people for bad things and we need to keep up with both.</a:t>
            </a:r>
          </a:p>
          <a:p>
            <a:endParaRPr lang="en-GB" sz="1800" dirty="0">
              <a:latin typeface="Aptos" panose="020B0004020202020204" pitchFamily="34" charset="0"/>
            </a:endParaRPr>
          </a:p>
        </p:txBody>
      </p:sp>
      <p:pic>
        <p:nvPicPr>
          <p:cNvPr id="6" name="Picture 2" descr="An person is illustrated in a warm, cartoon-like style in green. They are looking up thoughtfully from the bottom left at a large hazard symbol in the middle of the image. The Hazard symbol is a bright orange square tilted 45 degrees, with a black and white illustration of an exclamation mark in the middle where the exclamation mark shape is made up of tiny 1s and 0s like binary code. To the right-hand side of the image a small character made of lines and circles (like nodes and edges on a graph) is standing with its ‘arms’ and ‘legs’ stretched out, and two antenna sticking up. It faces off to the right-hand side of the image.">
            <a:extLst>
              <a:ext uri="{FF2B5EF4-FFF2-40B4-BE49-F238E27FC236}">
                <a16:creationId xmlns:a16="http://schemas.microsoft.com/office/drawing/2014/main" id="{8369C5CD-F243-BA19-6237-681CAC97B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5" t="14322" r="10996" b="5522"/>
          <a:stretch/>
        </p:blipFill>
        <p:spPr bwMode="auto">
          <a:xfrm>
            <a:off x="1256619" y="1526190"/>
            <a:ext cx="1957870" cy="110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nternet security and data protection concept, blockchain and cybersecurity">
            <a:extLst>
              <a:ext uri="{FF2B5EF4-FFF2-40B4-BE49-F238E27FC236}">
                <a16:creationId xmlns:a16="http://schemas.microsoft.com/office/drawing/2014/main" id="{0DF27646-95C4-BC1A-32AA-3FB703F61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6619" y="2775376"/>
            <a:ext cx="1957870" cy="110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in a hoodie and headphones is working on a laptop, with their face obscured. In the background, there’s a complex digital interface displaying various anatomical and data visualizations. The overall color scheme is dominated by shades of blue, giving it a futuristic and technological feel.">
            <a:extLst>
              <a:ext uri="{FF2B5EF4-FFF2-40B4-BE49-F238E27FC236}">
                <a16:creationId xmlns:a16="http://schemas.microsoft.com/office/drawing/2014/main" id="{0E3ADB72-BADE-B958-08C1-877A789063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" t="14333" b="29292"/>
          <a:stretch/>
        </p:blipFill>
        <p:spPr>
          <a:xfrm>
            <a:off x="1256619" y="4024563"/>
            <a:ext cx="1957870" cy="1103750"/>
          </a:xfrm>
          <a:prstGeom prst="rect">
            <a:avLst/>
          </a:prstGeom>
          <a:noFill/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31463049-9B71-CFE7-57BA-82DF7CC8256A}"/>
              </a:ext>
            </a:extLst>
          </p:cNvPr>
          <p:cNvSpPr txBox="1">
            <a:spLocks/>
          </p:cNvSpPr>
          <p:nvPr/>
        </p:nvSpPr>
        <p:spPr>
          <a:xfrm>
            <a:off x="216568" y="5371069"/>
            <a:ext cx="8298782" cy="30427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 dirty="0">
                <a:solidFill>
                  <a:srgbClr val="4472C4">
                    <a:lumMod val="40000"/>
                    <a:lumOff val="60000"/>
                  </a:srgb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OFFICIAL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BEF346-BC36-C8D5-75D0-E7DDBA213FEC}"/>
              </a:ext>
            </a:extLst>
          </p:cNvPr>
          <p:cNvSpPr txBox="1">
            <a:spLocks/>
          </p:cNvSpPr>
          <p:nvPr/>
        </p:nvSpPr>
        <p:spPr>
          <a:xfrm>
            <a:off x="296081" y="1024875"/>
            <a:ext cx="8707856" cy="5013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25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>
                <a:latin typeface="Aptos" panose="020B0004020202020204" pitchFamily="34" charset="0"/>
              </a:rPr>
              <a:t>Key NCSC thoughts</a:t>
            </a:r>
            <a:endParaRPr lang="en-GB" sz="2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14776"/>
      </p:ext>
    </p:extLst>
  </p:cSld>
  <p:clrMapOvr>
    <a:masterClrMapping/>
  </p:clrMapOvr>
</p:sld>
</file>

<file path=ppt/theme/theme1.xml><?xml version="1.0" encoding="utf-8"?>
<a:theme xmlns:a="http://schemas.openxmlformats.org/drawingml/2006/main" name="NCSC without HQ strapli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r Slides">
  <a:themeElements>
    <a:clrScheme name="SNC PPT">
      <a:dk1>
        <a:sysClr val="windowText" lastClr="000000"/>
      </a:dk1>
      <a:lt1>
        <a:sysClr val="window" lastClr="FFFFFF"/>
      </a:lt1>
      <a:dk2>
        <a:srgbClr val="58595B"/>
      </a:dk2>
      <a:lt2>
        <a:srgbClr val="CBCCCE"/>
      </a:lt2>
      <a:accent1>
        <a:srgbClr val="005A84"/>
      </a:accent1>
      <a:accent2>
        <a:srgbClr val="00A2DB"/>
      </a:accent2>
      <a:accent3>
        <a:srgbClr val="84D5F7"/>
      </a:accent3>
      <a:accent4>
        <a:srgbClr val="D4E1EC"/>
      </a:accent4>
      <a:accent5>
        <a:srgbClr val="00ABA0"/>
      </a:accent5>
      <a:accent6>
        <a:srgbClr val="888A8C"/>
      </a:accent6>
      <a:hlink>
        <a:srgbClr val="000000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1361047-3db3-4faa-8b4c-4bb731e1fc0e">
      <Terms xmlns="http://schemas.microsoft.com/office/infopath/2007/PartnerControls"/>
    </lcf76f155ced4ddcb4097134ff3c332f>
    <TaxCatchAll xmlns="a21740b7-0286-42be-9748-ddf8cd68f7c0" xsi:nil="true"/>
    <SharedWithUsers xmlns="a21740b7-0286-42be-9748-ddf8cd68f7c0">
      <UserInfo>
        <DisplayName>Tom C2</DisplayName>
        <AccountId>311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DEF1242C99A54695AB98E7D4986114" ma:contentTypeVersion="14" ma:contentTypeDescription="Create a new document." ma:contentTypeScope="" ma:versionID="b167b313914b1d33d9e203c2b6e883c4">
  <xsd:schema xmlns:xsd="http://www.w3.org/2001/XMLSchema" xmlns:xs="http://www.w3.org/2001/XMLSchema" xmlns:p="http://schemas.microsoft.com/office/2006/metadata/properties" xmlns:ns2="b1361047-3db3-4faa-8b4c-4bb731e1fc0e" xmlns:ns3="a21740b7-0286-42be-9748-ddf8cd68f7c0" targetNamespace="http://schemas.microsoft.com/office/2006/metadata/properties" ma:root="true" ma:fieldsID="f00edc3138413635f5739e7d06ad56c6" ns2:_="" ns3:_="">
    <xsd:import namespace="b1361047-3db3-4faa-8b4c-4bb731e1fc0e"/>
    <xsd:import namespace="a21740b7-0286-42be-9748-ddf8cd68f7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361047-3db3-4faa-8b4c-4bb731e1fc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0debb78e-c36f-4e17-8b24-15495bc4f90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1740b7-0286-42be-9748-ddf8cd68f7c0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e6a9b5f-2ad6-47ed-9e69-7822da694c4e}" ma:internalName="TaxCatchAll" ma:showField="CatchAllData" ma:web="a21740b7-0286-42be-9748-ddf8cd68f7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2C59DD-9F06-4620-9A22-8635100A2794}">
  <ds:schemaRefs>
    <ds:schemaRef ds:uri="a21740b7-0286-42be-9748-ddf8cd68f7c0"/>
    <ds:schemaRef ds:uri="b1361047-3db3-4faa-8b4c-4bb731e1fc0e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0423D23-1EF3-4649-90D1-3FC45F03DFC6}">
  <ds:schemaRefs>
    <ds:schemaRef ds:uri="a21740b7-0286-42be-9748-ddf8cd68f7c0"/>
    <ds:schemaRef ds:uri="b1361047-3db3-4faa-8b4c-4bb731e1fc0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13399E0-9CBF-4924-A371-C38294DD8F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4aa5744-ece1-474e-a2d7-34f46dda64a1}" enabled="0" method="" siteId="{14aa5744-ece1-474e-a2d7-34f46dda64a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1226</Words>
  <Application>Microsoft Office PowerPoint</Application>
  <PresentationFormat>On-screen Show (16:10)</PresentationFormat>
  <Paragraphs>215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Amazon Ember</vt:lpstr>
      <vt:lpstr>Aptos</vt:lpstr>
      <vt:lpstr>Arial</vt:lpstr>
      <vt:lpstr>Calibri</vt:lpstr>
      <vt:lpstr>Calibri Light</vt:lpstr>
      <vt:lpstr>Times New Roman</vt:lpstr>
      <vt:lpstr>NCSC without HQ strapline</vt:lpstr>
      <vt:lpstr>Divider Slides</vt:lpstr>
      <vt:lpstr>NCSC research on the security of AI systems </vt:lpstr>
      <vt:lpstr>Agenda</vt:lpstr>
      <vt:lpstr>About the NCSC</vt:lpstr>
      <vt:lpstr>About the NCSC</vt:lpstr>
      <vt:lpstr>About the NCSC</vt:lpstr>
      <vt:lpstr>Research and academia</vt:lpstr>
      <vt:lpstr>Why do we care about AI security?</vt:lpstr>
      <vt:lpstr>Why does the security of AI matter?</vt:lpstr>
      <vt:lpstr>PowerPoint Presentation</vt:lpstr>
      <vt:lpstr>Our research and what happens to it</vt:lpstr>
      <vt:lpstr>AI security research</vt:lpstr>
      <vt:lpstr>PowerPoint Presentation</vt:lpstr>
      <vt:lpstr>PowerPoint Presentation</vt:lpstr>
      <vt:lpstr>Who do we work with?</vt:lpstr>
      <vt:lpstr>Our partnerships</vt:lpstr>
      <vt:lpstr>LASR - Laboratory for AI Security Research </vt:lpstr>
      <vt:lpstr>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NCSC Security of AI</dc:title>
  <dc:creator/>
  <cp:lastModifiedBy/>
  <cp:revision>1</cp:revision>
  <dcterms:created xsi:type="dcterms:W3CDTF">2024-05-22T19:14:44Z</dcterms:created>
  <dcterms:modified xsi:type="dcterms:W3CDTF">2025-06-09T09:59:35Z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0x010100D87388DB0C0E544B9EF3700046109C5B|1208973698</vt:lpwstr>
  </property>
  <property fmtid="{D5CDD505-2E9C-101B-9397-08002B2CF9AE}" pid="3" name="MediaServiceImageTags">
    <vt:lpwstr/>
  </property>
  <property fmtid="{D5CDD505-2E9C-101B-9397-08002B2CF9AE}" pid="4" name="ContentTypeId">
    <vt:lpwstr>0x0101008BDEF1242C99A54695AB98E7D4986114</vt:lpwstr>
  </property>
  <property fmtid="{D5CDD505-2E9C-101B-9397-08002B2CF9AE}" pid="5" name="ItemRetentionFormula">
    <vt:lpwstr>&lt;formula id="Microsoft.Office.RecordsManagement.PolicyFeatures.Expiration.Formula.BuiltIn"&gt;&lt;number&gt;2&lt;/number&gt;&lt;property&gt;Modified&lt;/property&gt;&lt;propertyId&gt;28cf69c5-fa48-462a-b5cd-27b6f9d2bd5f&lt;/propertyId&gt;&lt;period&gt;years&lt;/period&gt;&lt;/formula&gt;</vt:lpwstr>
  </property>
  <property fmtid="{D5CDD505-2E9C-101B-9397-08002B2CF9AE}" pid="6" name="_dlc_DocIdItemGuid">
    <vt:lpwstr>de83c9d8-2d76-48af-85e9-68cb45c11150</vt:lpwstr>
  </property>
  <property fmtid="{D5CDD505-2E9C-101B-9397-08002B2CF9AE}" pid="7" name="Source">
    <vt:i4>65614760</vt:i4>
  </property>
</Properties>
</file>